
<file path=[Content_Types].xml><?xml version="1.0" encoding="utf-8"?>
<Types xmlns="http://schemas.openxmlformats.org/package/2006/content-types">
  <Default Extension="emf" ContentType="image/x-emf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5"/>
  </p:notesMasterIdLst>
  <p:handoutMasterIdLst>
    <p:handoutMasterId r:id="rId36"/>
  </p:handoutMasterIdLst>
  <p:sldIdLst>
    <p:sldId id="364" r:id="rId2"/>
    <p:sldId id="372" r:id="rId3"/>
    <p:sldId id="375" r:id="rId4"/>
    <p:sldId id="376" r:id="rId5"/>
    <p:sldId id="377" r:id="rId6"/>
    <p:sldId id="378" r:id="rId7"/>
    <p:sldId id="379" r:id="rId8"/>
    <p:sldId id="373" r:id="rId9"/>
    <p:sldId id="380" r:id="rId10"/>
    <p:sldId id="374" r:id="rId11"/>
    <p:sldId id="381" r:id="rId12"/>
    <p:sldId id="382" r:id="rId13"/>
    <p:sldId id="383" r:id="rId14"/>
    <p:sldId id="384" r:id="rId15"/>
    <p:sldId id="385" r:id="rId16"/>
    <p:sldId id="386" r:id="rId17"/>
    <p:sldId id="387" r:id="rId18"/>
    <p:sldId id="388" r:id="rId19"/>
    <p:sldId id="389" r:id="rId20"/>
    <p:sldId id="400" r:id="rId21"/>
    <p:sldId id="401" r:id="rId22"/>
    <p:sldId id="402" r:id="rId23"/>
    <p:sldId id="403" r:id="rId24"/>
    <p:sldId id="390" r:id="rId25"/>
    <p:sldId id="392" r:id="rId26"/>
    <p:sldId id="393" r:id="rId27"/>
    <p:sldId id="394" r:id="rId28"/>
    <p:sldId id="395" r:id="rId29"/>
    <p:sldId id="396" r:id="rId30"/>
    <p:sldId id="391" r:id="rId31"/>
    <p:sldId id="397" r:id="rId32"/>
    <p:sldId id="398" r:id="rId33"/>
    <p:sldId id="399" r:id="rId34"/>
  </p:sldIdLst>
  <p:sldSz cx="13004800" cy="9753600"/>
  <p:notesSz cx="6797675" cy="9929813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1pPr>
    <a:lvl2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2pPr>
    <a:lvl3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3pPr>
    <a:lvl4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4pPr>
    <a:lvl5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5pPr>
    <a:lvl6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6pPr>
    <a:lvl7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7pPr>
    <a:lvl8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8pPr>
    <a:lvl9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FFF"/>
          </a:solidFill>
        </a:fill>
      </a:tcStyle>
    </a:wholeTbl>
    <a:band2H>
      <a:tcTxStyle/>
      <a:tcStyle>
        <a:tcBdr/>
        <a:fill>
          <a:solidFill>
            <a:srgbClr val="E6F0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1F0CC"/>
          </a:solidFill>
        </a:fill>
      </a:tcStyle>
    </a:wholeTbl>
    <a:band2H>
      <a:tcTxStyle/>
      <a:tcStyle>
        <a:tcBdr/>
        <a:fill>
          <a:solidFill>
            <a:srgbClr val="EAF8E7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9D1E1"/>
          </a:solidFill>
        </a:fill>
      </a:tcStyle>
    </a:wholeTbl>
    <a:band2H>
      <a:tcTxStyle/>
      <a:tcStyle>
        <a:tcBdr/>
        <a:fill>
          <a:solidFill>
            <a:srgbClr val="FCE9F0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477" autoAdjust="0"/>
    <p:restoredTop sz="88095" autoAdjust="0"/>
  </p:normalViewPr>
  <p:slideViewPr>
    <p:cSldViewPr snapToGrid="0">
      <p:cViewPr varScale="1">
        <p:scale>
          <a:sx n="69" d="100"/>
          <a:sy n="69" d="100"/>
        </p:scale>
        <p:origin x="1832" y="20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21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821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F45484-7BB8-4C75-8C02-0A0024E84533}" type="datetimeFigureOut">
              <a:rPr lang="ko-KR" altLang="en-US" smtClean="0"/>
              <a:t>2020. 8. 14.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31600"/>
            <a:ext cx="2945659" cy="49821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0443" y="9431600"/>
            <a:ext cx="2945659" cy="49821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96C067-256F-424E-93D8-C5D3B0C942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806448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 noRot="1" noChangeAspec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4" name="Shape 94"/>
          <p:cNvSpPr>
            <a:spLocks noGrp="1"/>
          </p:cNvSpPr>
          <p:nvPr>
            <p:ph type="body" sz="quarter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1pPr>
    <a:lvl2pPr indent="228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2pPr>
    <a:lvl3pPr indent="457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3pPr>
    <a:lvl4pPr indent="685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4pPr>
    <a:lvl5pPr indent="9144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5pPr>
    <a:lvl6pPr indent="11430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6pPr>
    <a:lvl7pPr indent="1371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7pPr>
    <a:lvl8pPr indent="1600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8pPr>
    <a:lvl9pPr indent="1828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959726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층을</a:t>
            </a:r>
            <a:r>
              <a:rPr kumimoji="1" lang="ko-KR" altLang="en-US" dirty="0"/>
              <a:t> 추가 하고 맨 마지막에 </a:t>
            </a:r>
            <a:r>
              <a:rPr kumimoji="1" lang="en-US" altLang="ko-KR" dirty="0"/>
              <a:t>fully connected</a:t>
            </a:r>
            <a:r>
              <a:rPr kumimoji="1" lang="ko-KR" altLang="en-US" dirty="0"/>
              <a:t> 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softmax</a:t>
            </a:r>
            <a:r>
              <a:rPr kumimoji="1" lang="en-US" altLang="ko-KR" dirty="0"/>
              <a:t> classifier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7758524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/>
              <a:t>RNN</a:t>
            </a:r>
            <a:r>
              <a:rPr kumimoji="1" lang="ko-KR" altLang="en-US" dirty="0"/>
              <a:t>운 </a:t>
            </a:r>
            <a:r>
              <a:rPr kumimoji="1" lang="en-US" altLang="ko-KR" dirty="0"/>
              <a:t>sequence data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처리하는 모델</a:t>
            </a:r>
            <a:r>
              <a:rPr kumimoji="1" lang="en-US" altLang="ko-KR" dirty="0"/>
              <a:t>.</a:t>
            </a:r>
          </a:p>
          <a:p>
            <a:r>
              <a:rPr kumimoji="1" lang="en-US" altLang="ko-Kore-KR" dirty="0"/>
              <a:t>sequence</a:t>
            </a:r>
            <a:r>
              <a:rPr kumimoji="1" lang="ko-KR" altLang="en-US" dirty="0"/>
              <a:t> 순서대로 처리하는</a:t>
            </a:r>
            <a:r>
              <a:rPr kumimoji="1" lang="en-US" altLang="ko-KR" dirty="0"/>
              <a:t>,</a:t>
            </a:r>
            <a:r>
              <a:rPr kumimoji="1" lang="ko-KR" altLang="en-US" dirty="0"/>
              <a:t> 연속적인 모델</a:t>
            </a:r>
            <a:endParaRPr kumimoji="1" lang="en-US" altLang="ko-KR" dirty="0"/>
          </a:p>
          <a:p>
            <a:r>
              <a:rPr kumimoji="1" lang="ko-KR" altLang="en-US" dirty="0"/>
              <a:t>음성인식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자연어처리</a:t>
            </a:r>
            <a:r>
              <a:rPr kumimoji="1" lang="ko-KR" altLang="en-US" dirty="0"/>
              <a:t> 등 </a:t>
            </a:r>
            <a:r>
              <a:rPr kumimoji="1" lang="en-US" altLang="ko-Kore-KR" dirty="0"/>
              <a:t>(</a:t>
            </a:r>
            <a:r>
              <a:rPr kumimoji="1" lang="ko-Kore-KR" altLang="en-US" dirty="0"/>
              <a:t>앞뒤</a:t>
            </a:r>
            <a:r>
              <a:rPr kumimoji="1" lang="ko-KR" altLang="en-US" dirty="0"/>
              <a:t> 문맥을 함께 이해해야 </a:t>
            </a:r>
            <a:r>
              <a:rPr kumimoji="1" lang="ko-KR" altLang="en-US" dirty="0" err="1"/>
              <a:t>해석가능</a:t>
            </a:r>
            <a:r>
              <a:rPr kumimoji="1" lang="en-US" altLang="ko-KR" dirty="0"/>
              <a:t>)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순차적으로 들어오는 입력을 그림으로 표현하면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간단하게 표현하면</a:t>
            </a:r>
            <a:r>
              <a:rPr kumimoji="1" lang="en-US" altLang="ko-KR" dirty="0"/>
              <a:t>.(recurrent)</a:t>
            </a:r>
          </a:p>
          <a:p>
            <a:r>
              <a:rPr kumimoji="1" lang="ko-KR" altLang="en-US" dirty="0"/>
              <a:t>이전의 상태가 영향을 준다는 것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RNN</a:t>
            </a:r>
            <a:r>
              <a:rPr kumimoji="1" lang="ko-KR" altLang="en-US" dirty="0"/>
              <a:t>에서 가장 중요한 것은 </a:t>
            </a:r>
            <a:r>
              <a:rPr kumimoji="1" lang="en-US" altLang="ko-KR" dirty="0"/>
              <a:t>state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갖는다는 것</a:t>
            </a:r>
            <a:r>
              <a:rPr kumimoji="1" lang="en-US" altLang="ko-KR" dirty="0"/>
              <a:t>.(</a:t>
            </a:r>
            <a:r>
              <a:rPr kumimoji="1" lang="en-US" altLang="ko-KR" dirty="0" err="1"/>
              <a:t>ht</a:t>
            </a:r>
            <a:r>
              <a:rPr kumimoji="1" lang="en-US" altLang="ko-KR" dirty="0"/>
              <a:t>)</a:t>
            </a:r>
          </a:p>
          <a:p>
            <a:r>
              <a:rPr kumimoji="1" lang="ko-KR" altLang="en-US" dirty="0"/>
              <a:t>매번 들어오는 입력은 </a:t>
            </a:r>
            <a:r>
              <a:rPr kumimoji="1" lang="en-US" altLang="ko-KR" dirty="0" err="1"/>
              <a:t>Xt.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7516243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/>
              <a:t>RNN</a:t>
            </a:r>
            <a:r>
              <a:rPr kumimoji="1" lang="ko-KR" altLang="en-US" dirty="0"/>
              <a:t>은 일반적으로 </a:t>
            </a:r>
            <a:r>
              <a:rPr kumimoji="1" lang="en-US" altLang="ko-KR" dirty="0"/>
              <a:t>step</a:t>
            </a:r>
            <a:r>
              <a:rPr kumimoji="1" lang="ko-KR" altLang="en-US" dirty="0"/>
              <a:t>을 거칠 때마다 어떤 결과를 예측하게 되는데</a:t>
            </a:r>
            <a:r>
              <a:rPr kumimoji="1" lang="en-US" altLang="ko-KR" dirty="0"/>
              <a:t>,</a:t>
            </a:r>
            <a:r>
              <a:rPr kumimoji="1" lang="ko-KR" altLang="en-US" dirty="0"/>
              <a:t> 예측 값을 </a:t>
            </a:r>
            <a:r>
              <a:rPr kumimoji="1" lang="en-US" altLang="ko-KR" dirty="0"/>
              <a:t>y</a:t>
            </a:r>
            <a:r>
              <a:rPr kumimoji="1" lang="ko-KR" altLang="en-US" dirty="0" err="1"/>
              <a:t>라고</a:t>
            </a:r>
            <a:r>
              <a:rPr kumimoji="1" lang="ko-KR" altLang="en-US" dirty="0"/>
              <a:t> 한다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ore-KR" dirty="0"/>
          </a:p>
          <a:p>
            <a:r>
              <a:rPr kumimoji="1" lang="ko-KR" altLang="en-US" dirty="0"/>
              <a:t>이전 단계에서의 상태 값</a:t>
            </a:r>
            <a:r>
              <a:rPr kumimoji="1" lang="en-US" altLang="ko-KR" dirty="0"/>
              <a:t>,</a:t>
            </a:r>
            <a:r>
              <a:rPr kumimoji="1" lang="ko-KR" altLang="en-US" dirty="0"/>
              <a:t> 입력 벡터로 계산하면 새로운 상태 값이 만들어 진다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5694440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기본적인</a:t>
            </a:r>
            <a:r>
              <a:rPr kumimoji="1" lang="ko-KR" altLang="en-US" dirty="0"/>
              <a:t> </a:t>
            </a:r>
            <a:r>
              <a:rPr kumimoji="1" lang="en-US" altLang="ko-KR" dirty="0"/>
              <a:t>RNN.</a:t>
            </a:r>
            <a:r>
              <a:rPr kumimoji="1" lang="ko-KR" altLang="en-US" dirty="0"/>
              <a:t> 가장 단순한 형태</a:t>
            </a:r>
            <a:r>
              <a:rPr kumimoji="1" lang="en-US" altLang="ko-KR" dirty="0"/>
              <a:t>.</a:t>
            </a:r>
          </a:p>
          <a:p>
            <a:r>
              <a:rPr kumimoji="1" lang="en-US" altLang="ko-Kore-KR" dirty="0"/>
              <a:t>t</a:t>
            </a:r>
            <a:r>
              <a:rPr kumimoji="1" lang="ko-Kore-KR" altLang="en-US" dirty="0"/>
              <a:t>는</a:t>
            </a:r>
            <a:r>
              <a:rPr kumimoji="1" lang="ko-KR" altLang="en-US" dirty="0"/>
              <a:t> </a:t>
            </a:r>
            <a:r>
              <a:rPr kumimoji="1" lang="en-US" altLang="ko-KR" dirty="0"/>
              <a:t>sequence data</a:t>
            </a:r>
            <a:r>
              <a:rPr kumimoji="1" lang="ko-KR" altLang="en-US" dirty="0"/>
              <a:t>에 대한 특정 시점의 데이터</a:t>
            </a:r>
            <a:r>
              <a:rPr kumimoji="1" lang="en-US" altLang="ko-KR" dirty="0"/>
              <a:t>.</a:t>
            </a:r>
            <a:r>
              <a:rPr kumimoji="1" lang="ko-KR" altLang="en-US" dirty="0"/>
              <a:t> 여기서는 </a:t>
            </a:r>
            <a:r>
              <a:rPr kumimoji="1" lang="en-US" altLang="ko-KR" dirty="0"/>
              <a:t>t</a:t>
            </a:r>
            <a:r>
              <a:rPr kumimoji="1" lang="ko-KR" altLang="en-US" dirty="0"/>
              <a:t>에 대해 두가지를 계산한다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첫번째 줄의 공식은 </a:t>
            </a:r>
            <a:r>
              <a:rPr kumimoji="1" lang="en-US" altLang="ko-KR" dirty="0"/>
              <a:t>W</a:t>
            </a:r>
            <a:r>
              <a:rPr kumimoji="1" lang="ko-KR" altLang="en-US" dirty="0"/>
              <a:t>의 이전 상태와 입력을 가지고 </a:t>
            </a:r>
            <a:r>
              <a:rPr kumimoji="1" lang="en-US" altLang="ko-KR" dirty="0" err="1"/>
              <a:t>fw</a:t>
            </a:r>
            <a:r>
              <a:rPr kumimoji="1" lang="ko-KR" altLang="en-US" dirty="0"/>
              <a:t>에 해당하는 </a:t>
            </a:r>
            <a:r>
              <a:rPr kumimoji="1" lang="en-US" altLang="ko-KR" dirty="0"/>
              <a:t>tanh</a:t>
            </a:r>
            <a:r>
              <a:rPr kumimoji="1" lang="ko-KR" altLang="en-US" dirty="0"/>
              <a:t> 함수를 호출하는 것</a:t>
            </a:r>
            <a:r>
              <a:rPr kumimoji="1" lang="en-US" altLang="ko-KR" dirty="0"/>
              <a:t>.</a:t>
            </a:r>
          </a:p>
          <a:p>
            <a:endParaRPr kumimoji="1" lang="en-US" altLang="ko-Kore-KR" dirty="0"/>
          </a:p>
          <a:p>
            <a:r>
              <a:rPr kumimoji="1" lang="en-US" altLang="ko-Kore-KR" dirty="0" err="1"/>
              <a:t>ht</a:t>
            </a:r>
            <a:r>
              <a:rPr kumimoji="1" lang="ko-KR" altLang="en-US" dirty="0"/>
              <a:t>는 현재 상태를 의미하고 </a:t>
            </a:r>
            <a:r>
              <a:rPr kumimoji="1" lang="en-US" altLang="ko-KR" dirty="0"/>
              <a:t>h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t-1</a:t>
            </a:r>
            <a:r>
              <a:rPr kumimoji="1" lang="ko-KR" altLang="en-US" dirty="0"/>
              <a:t>번째는 </a:t>
            </a:r>
            <a:r>
              <a:rPr kumimoji="1" lang="en-US" altLang="ko-KR" dirty="0"/>
              <a:t>old(</a:t>
            </a:r>
            <a:r>
              <a:rPr kumimoji="1" lang="ko-KR" altLang="en-US" dirty="0"/>
              <a:t>이전</a:t>
            </a:r>
            <a:r>
              <a:rPr kumimoji="1" lang="en-US" altLang="ko-KR" dirty="0"/>
              <a:t>)</a:t>
            </a:r>
            <a:r>
              <a:rPr kumimoji="1" lang="ko-KR" altLang="en-US" dirty="0"/>
              <a:t> 상태와 입력 값</a:t>
            </a:r>
            <a:r>
              <a:rPr kumimoji="1" lang="en-US" altLang="ko-KR" dirty="0"/>
              <a:t>(x)</a:t>
            </a:r>
            <a:r>
              <a:rPr kumimoji="1" lang="ko-KR" altLang="en-US" dirty="0"/>
              <a:t>을 사용해서 계산한다</a:t>
            </a:r>
            <a:r>
              <a:rPr kumimoji="1" lang="en-US" altLang="ko-KR" dirty="0"/>
              <a:t>.</a:t>
            </a:r>
          </a:p>
          <a:p>
            <a:r>
              <a:rPr kumimoji="1" lang="en-US" altLang="ko-Kore-KR" dirty="0" err="1"/>
              <a:t>yt</a:t>
            </a:r>
            <a:r>
              <a:rPr kumimoji="1" lang="ko-KR" altLang="en-US" dirty="0"/>
              <a:t>는 예측 값을 의미하고 </a:t>
            </a:r>
            <a:r>
              <a:rPr kumimoji="1" lang="en-US" altLang="ko-KR" dirty="0"/>
              <a:t>W</a:t>
            </a:r>
            <a:r>
              <a:rPr kumimoji="1" lang="ko-KR" altLang="en-US" dirty="0"/>
              <a:t>와 현재 상태</a:t>
            </a:r>
            <a:r>
              <a:rPr kumimoji="1" lang="en-US" altLang="ko-KR" dirty="0"/>
              <a:t>(</a:t>
            </a:r>
            <a:r>
              <a:rPr kumimoji="1" lang="en-US" altLang="ko-KR" dirty="0" err="1"/>
              <a:t>ht</a:t>
            </a:r>
            <a:r>
              <a:rPr kumimoji="1" lang="en-US" altLang="ko-KR" dirty="0"/>
              <a:t>)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곱해서 계산함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3021467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같은 함수에 대해 같은 입력이 매번 똑같이 사용되고 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-US" altLang="ko-KR" dirty="0"/>
              <a:t>(weight)</a:t>
            </a:r>
          </a:p>
          <a:p>
            <a:r>
              <a:rPr kumimoji="1" lang="en-US" altLang="ko-Kore-KR" dirty="0"/>
              <a:t>step</a:t>
            </a:r>
            <a:r>
              <a:rPr kumimoji="1" lang="ko-KR" altLang="en-US" dirty="0"/>
              <a:t>마다 다른 값이 적용되는 것이 아니다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9649113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/>
              <a:t>language model</a:t>
            </a:r>
            <a:r>
              <a:rPr kumimoji="1" lang="ko-KR" altLang="en-US" dirty="0"/>
              <a:t>을 만든다고 </a:t>
            </a:r>
            <a:r>
              <a:rPr kumimoji="1" lang="ko-KR" altLang="en-US" dirty="0" err="1"/>
              <a:t>했을때</a:t>
            </a:r>
            <a:r>
              <a:rPr kumimoji="1" lang="ko-KR" altLang="en-US" dirty="0"/>
              <a:t> </a:t>
            </a:r>
            <a:r>
              <a:rPr kumimoji="1" lang="en-US" altLang="ko-KR" dirty="0"/>
              <a:t>(</a:t>
            </a:r>
            <a:r>
              <a:rPr kumimoji="1" lang="ko-KR" altLang="en-US" dirty="0"/>
              <a:t>출력 결과로 단어와 같은 글자를 예측하는 모델</a:t>
            </a:r>
            <a:r>
              <a:rPr kumimoji="1" lang="en-US" altLang="ko-KR" dirty="0"/>
              <a:t>)</a:t>
            </a:r>
          </a:p>
          <a:p>
            <a:r>
              <a:rPr kumimoji="1" lang="en-US" altLang="ko-KR" dirty="0"/>
              <a:t>4</a:t>
            </a:r>
            <a:r>
              <a:rPr kumimoji="1" lang="ko-KR" altLang="en-US" dirty="0"/>
              <a:t>가지 종류의 글자 </a:t>
            </a:r>
            <a:r>
              <a:rPr kumimoji="1" lang="en-US" altLang="ko-KR" dirty="0" err="1"/>
              <a:t>h,e,l,o</a:t>
            </a:r>
            <a:r>
              <a:rPr kumimoji="1" lang="ko-KR" altLang="en-US" dirty="0"/>
              <a:t>가 있고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연속된 </a:t>
            </a:r>
            <a:r>
              <a:rPr kumimoji="1" lang="en-US" altLang="ko-KR" dirty="0"/>
              <a:t>sequence</a:t>
            </a:r>
            <a:r>
              <a:rPr kumimoji="1" lang="ko-KR" altLang="en-US" dirty="0"/>
              <a:t>인 </a:t>
            </a:r>
            <a:r>
              <a:rPr kumimoji="1" lang="en-US" altLang="ko-KR" dirty="0"/>
              <a:t>“hello”</a:t>
            </a:r>
            <a:r>
              <a:rPr kumimoji="1" lang="ko-KR" altLang="en-US" dirty="0"/>
              <a:t>에 대해 이후에 나올 값을 예측하려고 </a:t>
            </a:r>
            <a:r>
              <a:rPr kumimoji="1" lang="ko-KR" altLang="en-US" dirty="0" err="1"/>
              <a:t>할때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7185654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/>
              <a:t>4</a:t>
            </a:r>
            <a:r>
              <a:rPr kumimoji="1" lang="ko-KR" altLang="en-US" dirty="0"/>
              <a:t>가지 종류의 글자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크기가 </a:t>
            </a:r>
            <a:r>
              <a:rPr kumimoji="1" lang="en-US" altLang="ko-KR" dirty="0"/>
              <a:t>4</a:t>
            </a:r>
            <a:r>
              <a:rPr kumimoji="1" lang="ko-KR" altLang="en-US" dirty="0"/>
              <a:t>인 벡터로 처리</a:t>
            </a:r>
            <a:r>
              <a:rPr kumimoji="1" lang="en-US" altLang="ko-KR" dirty="0"/>
              <a:t>.</a:t>
            </a:r>
          </a:p>
          <a:p>
            <a:r>
              <a:rPr kumimoji="1" lang="en-US" altLang="ko-Kore-KR" dirty="0"/>
              <a:t>multi-</a:t>
            </a:r>
            <a:r>
              <a:rPr kumimoji="1" lang="en-US" altLang="ko-Kore-KR" dirty="0" err="1"/>
              <a:t>nomial</a:t>
            </a:r>
            <a:r>
              <a:rPr kumimoji="1" lang="en-US" altLang="ko-Kore-KR" dirty="0"/>
              <a:t> classification</a:t>
            </a:r>
            <a:r>
              <a:rPr kumimoji="1" lang="ko-KR" altLang="en-US" dirty="0"/>
              <a:t>에서 봤던 것 </a:t>
            </a:r>
            <a:r>
              <a:rPr kumimoji="1" lang="ko-KR" altLang="en-US" dirty="0" err="1"/>
              <a:t>처럼</a:t>
            </a:r>
            <a:r>
              <a:rPr kumimoji="1" lang="ko-KR" altLang="en-US" dirty="0"/>
              <a:t> </a:t>
            </a:r>
            <a:r>
              <a:rPr kumimoji="1" lang="en-US" altLang="ko-KR" dirty="0"/>
              <a:t>4</a:t>
            </a:r>
            <a:r>
              <a:rPr kumimoji="1" lang="ko-KR" altLang="en-US" dirty="0"/>
              <a:t>가지 중에서 하나를 선택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(one-hot encoding)</a:t>
            </a:r>
          </a:p>
          <a:p>
            <a:r>
              <a:rPr kumimoji="1" lang="ko-KR" altLang="en-US" dirty="0" err="1"/>
              <a:t>몇번째</a:t>
            </a:r>
            <a:r>
              <a:rPr kumimoji="1" lang="ko-KR" altLang="en-US" dirty="0"/>
              <a:t> 값이 </a:t>
            </a:r>
            <a:r>
              <a:rPr kumimoji="1" lang="ko-KR" altLang="en-US" dirty="0" err="1"/>
              <a:t>커졌느냐에</a:t>
            </a:r>
            <a:r>
              <a:rPr kumimoji="1" lang="ko-KR" altLang="en-US" dirty="0"/>
              <a:t> 따라 순서대로 </a:t>
            </a:r>
            <a:r>
              <a:rPr kumimoji="1" lang="en-US" altLang="ko-KR" dirty="0" err="1"/>
              <a:t>h,e,l,o</a:t>
            </a:r>
            <a:r>
              <a:rPr kumimoji="1" lang="ko-KR" altLang="en-US" dirty="0"/>
              <a:t> </a:t>
            </a:r>
            <a:r>
              <a:rPr kumimoji="1" lang="en-US" altLang="ko-KR" dirty="0"/>
              <a:t>(</a:t>
            </a:r>
            <a:r>
              <a:rPr kumimoji="1" lang="ko-KR" altLang="en-US" dirty="0"/>
              <a:t>이번 그림에는 </a:t>
            </a:r>
            <a:r>
              <a:rPr kumimoji="1" lang="en-US" altLang="ko-KR" dirty="0"/>
              <a:t>‘o’</a:t>
            </a:r>
            <a:r>
              <a:rPr kumimoji="1" lang="ko-KR" altLang="en-US" dirty="0"/>
              <a:t>가 없다</a:t>
            </a:r>
            <a:r>
              <a:rPr kumimoji="1" lang="en-US" altLang="ko-KR" dirty="0"/>
              <a:t>.)</a:t>
            </a:r>
          </a:p>
          <a:p>
            <a:endParaRPr kumimoji="1" lang="en-US" altLang="ko-Kore-KR" dirty="0"/>
          </a:p>
          <a:p>
            <a:r>
              <a:rPr kumimoji="1" lang="ko-KR" altLang="en-US" dirty="0"/>
              <a:t>공식에서 보여주는 것처럼 </a:t>
            </a:r>
            <a:r>
              <a:rPr kumimoji="1" lang="en-US" altLang="ko-KR" dirty="0"/>
              <a:t>h</a:t>
            </a:r>
            <a:r>
              <a:rPr kumimoji="1" lang="ko-KR" altLang="en-US" dirty="0"/>
              <a:t>의 값과 </a:t>
            </a:r>
            <a:r>
              <a:rPr kumimoji="1" lang="en-US" altLang="ko-KR" dirty="0"/>
              <a:t>x</a:t>
            </a:r>
            <a:r>
              <a:rPr kumimoji="1" lang="ko-KR" altLang="en-US" dirty="0"/>
              <a:t>의 값을 </a:t>
            </a:r>
            <a:r>
              <a:rPr kumimoji="1" lang="en-US" altLang="ko-KR" dirty="0"/>
              <a:t>W</a:t>
            </a:r>
            <a:r>
              <a:rPr kumimoji="1" lang="ko-KR" altLang="en-US" dirty="0"/>
              <a:t>와 계산한 다음 </a:t>
            </a:r>
            <a:r>
              <a:rPr kumimoji="1" lang="en-US" altLang="ko-KR" dirty="0"/>
              <a:t>tanh</a:t>
            </a:r>
            <a:r>
              <a:rPr kumimoji="1" lang="ko-KR" altLang="en-US" dirty="0"/>
              <a:t> 함수에 전달하면 </a:t>
            </a:r>
            <a:r>
              <a:rPr kumimoji="1" lang="en-US" altLang="ko-KR" dirty="0"/>
              <a:t>hidden layer</a:t>
            </a:r>
            <a:r>
              <a:rPr kumimoji="1" lang="ko-KR" altLang="en-US" dirty="0"/>
              <a:t>에서 보여주는 값이 차례대로 만들어 진다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매번 계산이 끝날 때마다 새로운 상태를 가리키는 </a:t>
            </a:r>
            <a:r>
              <a:rPr kumimoji="1" lang="en-US" altLang="ko-KR" dirty="0"/>
              <a:t>hidden layer</a:t>
            </a:r>
            <a:r>
              <a:rPr kumimoji="1" lang="ko-KR" altLang="en-US" dirty="0"/>
              <a:t>의 값이 바뀌는 것을 볼 수 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ore-KR" dirty="0"/>
          </a:p>
          <a:p>
            <a:r>
              <a:rPr kumimoji="1" lang="en-US" altLang="ko-Kore-KR" dirty="0"/>
              <a:t>tanh</a:t>
            </a:r>
            <a:r>
              <a:rPr kumimoji="1" lang="ko-KR" altLang="en-US" dirty="0"/>
              <a:t> 함수는 </a:t>
            </a:r>
            <a:r>
              <a:rPr kumimoji="1" lang="en-US" altLang="ko-KR" dirty="0"/>
              <a:t>-1</a:t>
            </a:r>
            <a:r>
              <a:rPr kumimoji="1" lang="ko-KR" altLang="en-US" dirty="0"/>
              <a:t>에서 </a:t>
            </a:r>
            <a:r>
              <a:rPr kumimoji="1" lang="en-US" altLang="ko-KR" dirty="0"/>
              <a:t>1</a:t>
            </a:r>
            <a:r>
              <a:rPr kumimoji="1" lang="ko-KR" altLang="en-US" dirty="0"/>
              <a:t>사이의 값을 가진다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4505721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최종적으로</a:t>
            </a:r>
            <a:r>
              <a:rPr kumimoji="1" lang="ko-KR" altLang="en-US" dirty="0"/>
              <a:t> 모든 단계에서 값을 예측하고 실제 값과 맞는지 비교 가능</a:t>
            </a:r>
            <a:r>
              <a:rPr kumimoji="1" lang="en-US" altLang="ko-KR" dirty="0"/>
              <a:t>.</a:t>
            </a:r>
          </a:p>
          <a:p>
            <a:r>
              <a:rPr kumimoji="1" lang="en-US" altLang="ko-Kore-KR" dirty="0"/>
              <a:t>”hello”</a:t>
            </a:r>
            <a:r>
              <a:rPr kumimoji="1" lang="ko-KR" altLang="en-US" dirty="0"/>
              <a:t>가 들어왔다면 </a:t>
            </a:r>
            <a:r>
              <a:rPr kumimoji="1" lang="en-US" altLang="ko-KR" dirty="0"/>
              <a:t>“hell”</a:t>
            </a:r>
            <a:r>
              <a:rPr kumimoji="1" lang="ko-KR" altLang="en-US" dirty="0"/>
              <a:t>에 대한 예측은 </a:t>
            </a:r>
            <a:r>
              <a:rPr kumimoji="1" lang="en-US" altLang="ko-KR" dirty="0"/>
              <a:t>“</a:t>
            </a:r>
            <a:r>
              <a:rPr kumimoji="1" lang="en-US" altLang="ko-KR" dirty="0" err="1"/>
              <a:t>ello</a:t>
            </a:r>
            <a:r>
              <a:rPr kumimoji="1" lang="en-US" altLang="ko-KR" dirty="0"/>
              <a:t>”</a:t>
            </a:r>
            <a:r>
              <a:rPr kumimoji="1" lang="ko-KR" altLang="en-US" dirty="0"/>
              <a:t>가 되어야 하지만</a:t>
            </a:r>
            <a:r>
              <a:rPr kumimoji="1" lang="en-US" altLang="ko-KR" dirty="0"/>
              <a:t>,</a:t>
            </a:r>
          </a:p>
          <a:p>
            <a:r>
              <a:rPr kumimoji="1" lang="en-US" altLang="ko-Kore-KR" dirty="0"/>
              <a:t>h</a:t>
            </a:r>
            <a:r>
              <a:rPr kumimoji="1" lang="ko-KR" altLang="en-US" dirty="0"/>
              <a:t>가 입력된 첫번째 예측에서 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6130651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936116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1389164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kumimoji="1" lang="ko-KR" altLang="en-US" dirty="0"/>
              <a:t>필터를 통해 한가지 숫자를 얻기 위해서 </a:t>
            </a:r>
            <a:endParaRPr kumimoji="1" lang="en-US" altLang="ko-KR" dirty="0"/>
          </a:p>
          <a:p>
            <a:pPr marL="0" indent="0">
              <a:buFontTx/>
              <a:buNone/>
            </a:pPr>
            <a:r>
              <a:rPr kumimoji="1" lang="en-US" altLang="ko-KR" dirty="0"/>
              <a:t>W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weight</a:t>
            </a:r>
            <a:r>
              <a:rPr kumimoji="1" lang="ko-KR" altLang="en-US" dirty="0"/>
              <a:t>에 해당하는 값으로 여기서는 </a:t>
            </a:r>
            <a:r>
              <a:rPr kumimoji="1" lang="en-US" altLang="ko-KR" dirty="0"/>
              <a:t>filter</a:t>
            </a:r>
            <a:r>
              <a:rPr kumimoji="1" lang="ko-KR" altLang="en-US" dirty="0"/>
              <a:t>에 해당한다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-US" altLang="ko-KR" dirty="0"/>
              <a:t>W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찾는 것이 </a:t>
            </a:r>
            <a:r>
              <a:rPr kumimoji="1" lang="en-US" altLang="ko-KR" dirty="0"/>
              <a:t>deep learning</a:t>
            </a:r>
            <a:r>
              <a:rPr kumimoji="1" lang="ko-KR" altLang="en-US" dirty="0"/>
              <a:t>의 목표라고 한다면</a:t>
            </a:r>
            <a:r>
              <a:rPr kumimoji="1" lang="en-US" altLang="ko-KR" dirty="0"/>
              <a:t>,</a:t>
            </a:r>
            <a:r>
              <a:rPr kumimoji="1" lang="ko-KR" altLang="en-US" dirty="0"/>
              <a:t> 올바른 필터를 찾는 것이 </a:t>
            </a:r>
            <a:r>
              <a:rPr kumimoji="1" lang="en-US" altLang="ko-KR" dirty="0"/>
              <a:t>CNN</a:t>
            </a:r>
            <a:r>
              <a:rPr kumimoji="1" lang="ko-KR" altLang="en-US" dirty="0"/>
              <a:t>의 목표라고 할 수 있다</a:t>
            </a:r>
            <a:r>
              <a:rPr kumimoji="1" lang="en-US" altLang="ko-KR" dirty="0"/>
              <a:t>.</a:t>
            </a:r>
          </a:p>
          <a:p>
            <a:pPr marL="0" indent="0">
              <a:buFontTx/>
              <a:buNone/>
            </a:pPr>
            <a:r>
              <a:rPr kumimoji="1" lang="en-US" altLang="ko-KR" dirty="0"/>
              <a:t>x</a:t>
            </a:r>
            <a:r>
              <a:rPr kumimoji="1" lang="ko-KR" altLang="en-US" dirty="0"/>
              <a:t>는 외부에서 읽어온 값으로 이 값은 바뀌지 않는다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-US" altLang="ko-KR" dirty="0"/>
              <a:t>(</a:t>
            </a:r>
            <a:r>
              <a:rPr kumimoji="1" lang="ko-KR" altLang="en-US" dirty="0"/>
              <a:t>여기서는 이미지에 해당한다</a:t>
            </a:r>
            <a:r>
              <a:rPr kumimoji="1" lang="en-US" altLang="ko-KR" dirty="0"/>
              <a:t>.)</a:t>
            </a:r>
          </a:p>
          <a:p>
            <a:pPr marL="0" indent="0">
              <a:buFontTx/>
              <a:buNone/>
            </a:pPr>
            <a:endParaRPr kumimoji="1" lang="en-US" altLang="ko-KR" dirty="0"/>
          </a:p>
          <a:p>
            <a:pPr marL="0" indent="0">
              <a:buFontTx/>
              <a:buNone/>
            </a:pPr>
            <a:r>
              <a:rPr kumimoji="1" lang="en-US" altLang="ko-KR" dirty="0"/>
              <a:t>one number</a:t>
            </a:r>
            <a:r>
              <a:rPr kumimoji="1" lang="ko-KR" altLang="en-US" dirty="0"/>
              <a:t>에 해당하는 값을 얻기 위해 </a:t>
            </a:r>
            <a:r>
              <a:rPr kumimoji="1" lang="en-US" altLang="ko-KR" dirty="0" err="1"/>
              <a:t>Wx+b</a:t>
            </a:r>
            <a:r>
              <a:rPr kumimoji="1" lang="ko-KR" altLang="en-US" dirty="0"/>
              <a:t>의 결과를 </a:t>
            </a:r>
            <a:r>
              <a:rPr kumimoji="1" lang="en-US" altLang="ko-KR" dirty="0" err="1"/>
              <a:t>ReLU</a:t>
            </a:r>
            <a:r>
              <a:rPr kumimoji="1" lang="ko-KR" altLang="en-US" dirty="0"/>
              <a:t>에 전달</a:t>
            </a:r>
            <a:r>
              <a:rPr kumimoji="1" lang="en-US" altLang="ko-KR" dirty="0"/>
              <a:t>.-&gt; </a:t>
            </a:r>
            <a:r>
              <a:rPr kumimoji="1" lang="ko-KR" altLang="en-US" dirty="0"/>
              <a:t>음수가 아닌 값을 </a:t>
            </a:r>
            <a:r>
              <a:rPr kumimoji="1" lang="en-US" altLang="ko-KR" dirty="0"/>
              <a:t>1</a:t>
            </a:r>
            <a:r>
              <a:rPr kumimoji="1" lang="ko-KR" altLang="en-US" dirty="0"/>
              <a:t>개 얻게 된다</a:t>
            </a:r>
            <a:r>
              <a:rPr kumimoji="1" lang="en-US" altLang="ko-KR" dirty="0"/>
              <a:t>. </a:t>
            </a:r>
          </a:p>
          <a:p>
            <a:pPr marL="0" indent="0">
              <a:buFontTx/>
              <a:buNone/>
            </a:pPr>
            <a:endParaRPr kumimoji="1" lang="en-US" altLang="ko-KR" dirty="0"/>
          </a:p>
          <a:p>
            <a:pPr marL="0" indent="0">
              <a:buFontTx/>
              <a:buNone/>
            </a:pPr>
            <a:r>
              <a:rPr kumimoji="1" lang="ko-KR" altLang="en-US" dirty="0"/>
              <a:t>동일한 필터를 사용해서 다른 영역도 조사</a:t>
            </a:r>
            <a:r>
              <a:rPr kumimoji="1" lang="en-US" altLang="ko-KR" dirty="0"/>
              <a:t>..</a:t>
            </a:r>
          </a:p>
          <a:p>
            <a:pPr marL="0" indent="0">
              <a:buFontTx/>
              <a:buNone/>
            </a:pPr>
            <a:endParaRPr kumimoji="1" lang="en-US" altLang="ko-KR" dirty="0"/>
          </a:p>
          <a:p>
            <a:pPr marL="0" indent="0">
              <a:buFontTx/>
              <a:buNone/>
            </a:pPr>
            <a:endParaRPr kumimoji="1" lang="en-US" altLang="ko-KR" dirty="0"/>
          </a:p>
          <a:p>
            <a:pPr marL="457200" indent="-457200">
              <a:buAutoNum type="arabicPeriod"/>
            </a:pPr>
            <a:endParaRPr kumimoji="1" lang="en-US" altLang="ko-KR" dirty="0"/>
          </a:p>
          <a:p>
            <a:pPr marL="457200" indent="-457200">
              <a:buAutoNum type="arabicPeriod"/>
            </a:pPr>
            <a:endParaRPr kumimoji="1" lang="en-US" altLang="ko-KR" dirty="0"/>
          </a:p>
          <a:p>
            <a:pPr marL="457200" indent="-457200">
              <a:buAutoNum type="arabicPeriod"/>
            </a:pPr>
            <a:endParaRPr kumimoji="1" lang="en-US" altLang="ko-KR" dirty="0"/>
          </a:p>
          <a:p>
            <a:pPr marL="457200" indent="-457200">
              <a:buAutoNum type="arabicPeriod"/>
            </a:pPr>
            <a:endParaRPr kumimoji="1" lang="en-US" altLang="ko-KR" dirty="0"/>
          </a:p>
          <a:p>
            <a:pPr marL="457200" indent="-457200">
              <a:buAutoNum type="arabicPeriod"/>
            </a:pP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15424872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51469764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/>
              <a:t>400 </a:t>
            </a:r>
            <a:r>
              <a:rPr kumimoji="1" lang="ko-KR" altLang="en-US" dirty="0"/>
              <a:t>중반</a:t>
            </a:r>
            <a:r>
              <a:rPr kumimoji="1" lang="en-US" altLang="ko-KR" dirty="0"/>
              <a:t>..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28149184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/>
              <a:t>108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2391464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/>
              <a:t>7</a:t>
            </a:r>
            <a:r>
              <a:rPr kumimoji="1" lang="ko-KR" altLang="en-US" dirty="0"/>
              <a:t>*</a:t>
            </a:r>
            <a:r>
              <a:rPr kumimoji="1" lang="en-US" altLang="ko-KR" dirty="0"/>
              <a:t>7</a:t>
            </a:r>
            <a:r>
              <a:rPr kumimoji="1" lang="ko-KR" altLang="en-US" dirty="0"/>
              <a:t>인풋에 </a:t>
            </a:r>
            <a:r>
              <a:rPr kumimoji="1" lang="en-US" altLang="ko-KR" dirty="0"/>
              <a:t>3</a:t>
            </a:r>
            <a:r>
              <a:rPr kumimoji="1" lang="ko-KR" altLang="en-US" dirty="0"/>
              <a:t>*</a:t>
            </a:r>
            <a:r>
              <a:rPr kumimoji="1" lang="en-US" altLang="ko-KR" dirty="0"/>
              <a:t>3</a:t>
            </a:r>
            <a:r>
              <a:rPr kumimoji="1" lang="ko-KR" altLang="en-US" dirty="0"/>
              <a:t>필터를 </a:t>
            </a:r>
            <a:r>
              <a:rPr kumimoji="1" lang="en-US" altLang="ko-KR" dirty="0"/>
              <a:t>stride 1</a:t>
            </a:r>
            <a:r>
              <a:rPr kumimoji="1" lang="ko-KR" altLang="en-US" dirty="0"/>
              <a:t>로 하면 </a:t>
            </a:r>
            <a:r>
              <a:rPr kumimoji="1" lang="en-US" altLang="ko-KR" dirty="0"/>
              <a:t>5</a:t>
            </a:r>
            <a:r>
              <a:rPr kumimoji="1" lang="ko-KR" altLang="en-US" dirty="0"/>
              <a:t>*</a:t>
            </a:r>
            <a:r>
              <a:rPr kumimoji="1" lang="en-US" altLang="ko-KR" dirty="0"/>
              <a:t>5</a:t>
            </a:r>
            <a:r>
              <a:rPr kumimoji="1" lang="ko-KR" altLang="en-US" dirty="0"/>
              <a:t> 아웃풋이 나온다</a:t>
            </a:r>
            <a:r>
              <a:rPr kumimoji="1" lang="en-US" altLang="ko-KR" dirty="0"/>
              <a:t>.</a:t>
            </a:r>
          </a:p>
          <a:p>
            <a:endParaRPr kumimoji="1" lang="en-US" altLang="ko-Kore-KR" dirty="0"/>
          </a:p>
          <a:p>
            <a:r>
              <a:rPr kumimoji="1" lang="ko-Kore-KR" altLang="en-US" dirty="0"/>
              <a:t>필터의 크기 때문에 원본보다 작아진다</a:t>
            </a:r>
            <a:r>
              <a:rPr kumimoji="1" lang="en-US" altLang="ko-Kore-KR" dirty="0"/>
              <a:t>.</a:t>
            </a:r>
            <a:r>
              <a:rPr kumimoji="1" lang="en-US" altLang="ko-KR" dirty="0"/>
              <a:t>?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42014339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/>
              <a:t>output</a:t>
            </a:r>
            <a:r>
              <a:rPr kumimoji="1" lang="ko-KR" altLang="en-US" dirty="0"/>
              <a:t>이 작아진다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정보가 손실된다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이러한 규칙이 있는데</a:t>
            </a:r>
            <a:r>
              <a:rPr kumimoji="1" lang="en-US" altLang="ko-KR" dirty="0"/>
              <a:t>,</a:t>
            </a:r>
          </a:p>
          <a:p>
            <a:r>
              <a:rPr kumimoji="1" lang="en-US" altLang="ko-Kore-KR" dirty="0"/>
              <a:t>stride</a:t>
            </a:r>
            <a:r>
              <a:rPr kumimoji="1" lang="ko-Kore-KR" altLang="en-US" dirty="0"/>
              <a:t>가 </a:t>
            </a:r>
            <a:r>
              <a:rPr kumimoji="1" lang="en-US" altLang="ko-Kore-KR" dirty="0"/>
              <a:t>3</a:t>
            </a:r>
            <a:r>
              <a:rPr kumimoji="1" lang="ko-Kore-KR" altLang="en-US" dirty="0"/>
              <a:t>이면 사용하지 못함</a:t>
            </a:r>
            <a:r>
              <a:rPr kumimoji="1" lang="en-US" altLang="ko-Kore-KR" dirty="0"/>
              <a:t>?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0240876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패딩을</a:t>
            </a:r>
            <a:r>
              <a:rPr kumimoji="1" lang="ko-KR" altLang="en-US" dirty="0"/>
              <a:t> 추가하는 방법을 통해 정보 손실을 막는다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인풋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아웃풋 정보가 그대로 유지된다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0162435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다른</a:t>
            </a:r>
            <a:r>
              <a:rPr kumimoji="1" lang="ko-KR" altLang="en-US" dirty="0"/>
              <a:t> </a:t>
            </a:r>
            <a:r>
              <a:rPr kumimoji="1" lang="en-US" altLang="ko-KR" dirty="0"/>
              <a:t>weight</a:t>
            </a:r>
            <a:r>
              <a:rPr kumimoji="1" lang="ko-KR" altLang="en-US" dirty="0"/>
              <a:t>의 필터를 사용해서 </a:t>
            </a:r>
            <a:r>
              <a:rPr kumimoji="1" lang="ko-KR" altLang="en-US" dirty="0" err="1"/>
              <a:t>맵을</a:t>
            </a:r>
            <a:r>
              <a:rPr kumimoji="1" lang="ko-KR" altLang="en-US" dirty="0"/>
              <a:t> 구성</a:t>
            </a:r>
            <a:r>
              <a:rPr kumimoji="1" lang="en-US" altLang="ko-KR" dirty="0"/>
              <a:t>?</a:t>
            </a:r>
          </a:p>
          <a:p>
            <a:r>
              <a:rPr kumimoji="1" lang="ko-Kore-KR" altLang="en-US" dirty="0"/>
              <a:t>여러 개의 필터를 사용해서</a:t>
            </a:r>
            <a:r>
              <a:rPr kumimoji="1" lang="en-US" altLang="ko-Kore-KR" dirty="0"/>
              <a:t>.</a:t>
            </a:r>
            <a:r>
              <a:rPr kumimoji="1" lang="en-US" altLang="ko-KR" dirty="0"/>
              <a:t>.</a:t>
            </a:r>
          </a:p>
          <a:p>
            <a:r>
              <a:rPr kumimoji="1" lang="ko-Kore-KR" altLang="en-US" dirty="0"/>
              <a:t>필터 통과한 결과물 하나를 채널</a:t>
            </a:r>
            <a:r>
              <a:rPr kumimoji="1" lang="en-US" altLang="ko-Kore-KR" dirty="0"/>
              <a:t>(channel)</a:t>
            </a:r>
            <a:r>
              <a:rPr kumimoji="1" lang="ko-Kore-KR" altLang="en-US" dirty="0"/>
              <a:t>이라고 한다</a:t>
            </a:r>
            <a:r>
              <a:rPr kumimoji="1" lang="en-US" altLang="ko-Kore-KR" dirty="0"/>
              <a:t>.</a:t>
            </a:r>
          </a:p>
          <a:p>
            <a:r>
              <a:rPr kumimoji="1" lang="ko-Kore-KR" altLang="en-US" dirty="0"/>
              <a:t>여러가지 가중치를 사용해서 여러번의 결과를 만들어낸다</a:t>
            </a:r>
            <a:r>
              <a:rPr kumimoji="1" lang="en-US" altLang="ko-Kore-KR" dirty="0"/>
              <a:t>. 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508717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0963780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err="1"/>
              <a:t>풀링은</a:t>
            </a:r>
            <a:r>
              <a:rPr kumimoji="1" lang="ko-KR" altLang="en-US" dirty="0"/>
              <a:t> 샘플링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리사이즈</a:t>
            </a:r>
            <a:r>
              <a:rPr kumimoji="1" lang="ko-KR" altLang="en-US" dirty="0"/>
              <a:t> 하는 것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4498086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맥스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풀링은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그중에서도</a:t>
            </a:r>
            <a:r>
              <a:rPr kumimoji="1" lang="ko-KR" altLang="en-US" dirty="0"/>
              <a:t> 가장 큰 숫자를 고르는 것 </a:t>
            </a:r>
            <a:r>
              <a:rPr kumimoji="1" lang="en-US" altLang="ko-KR" dirty="0"/>
              <a:t>(</a:t>
            </a:r>
            <a:r>
              <a:rPr kumimoji="1" lang="ko-KR" altLang="en-US" dirty="0"/>
              <a:t>주로 가장 많이 사용하는 방법</a:t>
            </a:r>
            <a:r>
              <a:rPr kumimoji="1" lang="en-US" altLang="ko-KR" dirty="0"/>
              <a:t>)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5167183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&amp; Subtitle (DT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텍스트"/>
          <p:cNvSpPr txBox="1">
            <a:spLocks noGrp="1"/>
          </p:cNvSpPr>
          <p:nvPr>
            <p:ph type="title"/>
          </p:nvPr>
        </p:nvSpPr>
        <p:spPr>
          <a:xfrm>
            <a:off x="977900" y="1917700"/>
            <a:ext cx="11049000" cy="2095500"/>
          </a:xfrm>
          <a:prstGeom prst="rect">
            <a:avLst/>
          </a:prstGeom>
        </p:spPr>
        <p:txBody>
          <a:bodyPr/>
          <a:lstStyle>
            <a:lvl1pPr algn="ctr">
              <a:defRPr sz="6800"/>
            </a:lvl1pPr>
          </a:lstStyle>
          <a:p>
            <a:r>
              <a:t>제목 텍스트</a:t>
            </a:r>
          </a:p>
        </p:txBody>
      </p:sp>
      <p:sp>
        <p:nvSpPr>
          <p:cNvPr id="16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1949450" y="5486400"/>
            <a:ext cx="9105900" cy="266700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500"/>
              </a:spcBef>
              <a:buSzTx/>
              <a:buFontTx/>
              <a:buNone/>
              <a:defRPr sz="2600"/>
            </a:lvl1pPr>
            <a:lvl2pPr marL="0" indent="0" algn="ctr">
              <a:spcBef>
                <a:spcPts val="500"/>
              </a:spcBef>
              <a:buSzTx/>
              <a:buFontTx/>
              <a:buNone/>
              <a:defRPr sz="2600"/>
            </a:lvl2pPr>
            <a:lvl3pPr marL="0" indent="0" algn="ctr">
              <a:spcBef>
                <a:spcPts val="500"/>
              </a:spcBef>
              <a:buSzTx/>
              <a:buFontTx/>
              <a:buNone/>
              <a:defRPr sz="2600"/>
            </a:lvl3pPr>
            <a:lvl4pPr marL="0" indent="0" algn="ctr">
              <a:spcBef>
                <a:spcPts val="500"/>
              </a:spcBef>
              <a:buSzTx/>
              <a:buFontTx/>
              <a:buNone/>
              <a:defRPr sz="2600"/>
            </a:lvl4pPr>
            <a:lvl5pPr marL="0" indent="0" algn="ctr">
              <a:spcBef>
                <a:spcPts val="500"/>
              </a:spcBef>
              <a:buSzTx/>
              <a:buFontTx/>
              <a:buNone/>
              <a:defRPr sz="26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7" name="직사각형 8"/>
          <p:cNvSpPr/>
          <p:nvPr/>
        </p:nvSpPr>
        <p:spPr>
          <a:xfrm>
            <a:off x="0" y="3314"/>
            <a:ext cx="13004802" cy="114303"/>
          </a:xfrm>
          <a:prstGeom prst="rect">
            <a:avLst/>
          </a:prstGeom>
          <a:solidFill>
            <a:srgbClr val="19418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228600" indent="-228600" defTabSz="914400">
              <a:defRPr sz="1100"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sp>
        <p:nvSpPr>
          <p:cNvPr id="18" name="Line 462"/>
          <p:cNvSpPr/>
          <p:nvPr/>
        </p:nvSpPr>
        <p:spPr>
          <a:xfrm>
            <a:off x="-1" y="1625600"/>
            <a:ext cx="6172202" cy="0"/>
          </a:xfrm>
          <a:prstGeom prst="line">
            <a:avLst/>
          </a:prstGeom>
          <a:ln w="12700">
            <a:solidFill>
              <a:srgbClr val="000000"/>
            </a:solidFill>
            <a:prstDash val="sysDot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9" name="Line 488"/>
          <p:cNvSpPr/>
          <p:nvPr/>
        </p:nvSpPr>
        <p:spPr>
          <a:xfrm flipV="1">
            <a:off x="-1" y="4368799"/>
            <a:ext cx="6172202" cy="2"/>
          </a:xfrm>
          <a:prstGeom prst="line">
            <a:avLst/>
          </a:prstGeom>
          <a:ln w="12700">
            <a:solidFill>
              <a:srgbClr val="000000"/>
            </a:solidFill>
            <a:prstDash val="sysDot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0" name="직사각형 10"/>
          <p:cNvSpPr/>
          <p:nvPr/>
        </p:nvSpPr>
        <p:spPr>
          <a:xfrm>
            <a:off x="1486" y="9639300"/>
            <a:ext cx="13004802" cy="114300"/>
          </a:xfrm>
          <a:prstGeom prst="rect">
            <a:avLst/>
          </a:prstGeom>
          <a:solidFill>
            <a:srgbClr val="19418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228600" indent="-228600" defTabSz="914400">
              <a:defRPr sz="1100"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pic>
        <p:nvPicPr>
          <p:cNvPr id="21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7900" y="9067800"/>
            <a:ext cx="1828800" cy="457202"/>
          </a:xfrm>
          <a:prstGeom prst="rect">
            <a:avLst/>
          </a:prstGeom>
          <a:ln w="12700">
            <a:miter lim="400000"/>
          </a:ln>
        </p:spPr>
      </p:pic>
      <p:pic>
        <p:nvPicPr>
          <p:cNvPr id="22" name="Picture 2" descr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98200" y="266700"/>
            <a:ext cx="2006600" cy="515210"/>
          </a:xfrm>
          <a:prstGeom prst="rect">
            <a:avLst/>
          </a:prstGeom>
          <a:ln w="12700">
            <a:miter lim="400000"/>
          </a:ln>
        </p:spPr>
      </p:pic>
      <p:sp>
        <p:nvSpPr>
          <p:cNvPr id="23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</p:spPr>
        <p:txBody>
          <a:bodyPr/>
          <a:lstStyle>
            <a:lvl1pPr>
              <a:defRPr sz="1600"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 (Smart Factory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제목 텍스트"/>
          <p:cNvSpPr txBox="1">
            <a:spLocks noGrp="1"/>
          </p:cNvSpPr>
          <p:nvPr>
            <p:ph type="title"/>
          </p:nvPr>
        </p:nvSpPr>
        <p:spPr>
          <a:xfrm>
            <a:off x="977900" y="1917700"/>
            <a:ext cx="11049000" cy="2095500"/>
          </a:xfrm>
          <a:prstGeom prst="rect">
            <a:avLst/>
          </a:prstGeom>
        </p:spPr>
        <p:txBody>
          <a:bodyPr/>
          <a:lstStyle>
            <a:lvl1pPr algn="ctr">
              <a:defRPr sz="6800"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r>
              <a:t>제목 텍스트</a:t>
            </a:r>
          </a:p>
        </p:txBody>
      </p:sp>
      <p:sp>
        <p:nvSpPr>
          <p:cNvPr id="31" name="본문 첫 번째 줄…"/>
          <p:cNvSpPr txBox="1">
            <a:spLocks noGrp="1"/>
          </p:cNvSpPr>
          <p:nvPr>
            <p:ph type="body" sz="half" idx="1"/>
          </p:nvPr>
        </p:nvSpPr>
        <p:spPr>
          <a:xfrm>
            <a:off x="1949450" y="4368800"/>
            <a:ext cx="9105900" cy="3886200"/>
          </a:xfrm>
          <a:prstGeom prst="rect">
            <a:avLst/>
          </a:prstGeom>
        </p:spPr>
        <p:txBody>
          <a:bodyPr anchor="ctr"/>
          <a:lstStyle>
            <a:lvl1pPr marL="0" indent="0" algn="ctr">
              <a:spcBef>
                <a:spcPts val="500"/>
              </a:spcBef>
              <a:buSzTx/>
              <a:buFontTx/>
              <a:buNone/>
              <a:defRPr sz="2800" b="0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indent="0" algn="ctr">
              <a:spcBef>
                <a:spcPts val="500"/>
              </a:spcBef>
              <a:buSzTx/>
              <a:buFontTx/>
              <a:buNone/>
              <a:defRPr sz="2800" b="0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indent="0" algn="ctr">
              <a:spcBef>
                <a:spcPts val="500"/>
              </a:spcBef>
              <a:buSzTx/>
              <a:buFontTx/>
              <a:buNone/>
              <a:defRPr sz="2800" b="0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indent="0" algn="ctr">
              <a:spcBef>
                <a:spcPts val="500"/>
              </a:spcBef>
              <a:buSzTx/>
              <a:buFontTx/>
              <a:buNone/>
              <a:defRPr sz="2800" b="0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indent="0" algn="ctr">
              <a:spcBef>
                <a:spcPts val="500"/>
              </a:spcBef>
              <a:buSzTx/>
              <a:buFontTx/>
              <a:buNone/>
              <a:defRPr sz="2800" b="0">
                <a:latin typeface="Times New Roman"/>
                <a:ea typeface="Times New Roman"/>
                <a:cs typeface="Times New Roman"/>
                <a:sym typeface="Times New Roman"/>
              </a:defRPr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32" name="직사각형 8"/>
          <p:cNvSpPr/>
          <p:nvPr/>
        </p:nvSpPr>
        <p:spPr>
          <a:xfrm>
            <a:off x="0" y="3314"/>
            <a:ext cx="13004802" cy="114303"/>
          </a:xfrm>
          <a:prstGeom prst="rect">
            <a:avLst/>
          </a:prstGeom>
          <a:solidFill>
            <a:srgbClr val="19418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228600" indent="-228600" defTabSz="914400">
              <a:defRPr sz="1100"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sp>
        <p:nvSpPr>
          <p:cNvPr id="33" name="Line 462"/>
          <p:cNvSpPr/>
          <p:nvPr/>
        </p:nvSpPr>
        <p:spPr>
          <a:xfrm>
            <a:off x="-1" y="1625600"/>
            <a:ext cx="6172202" cy="0"/>
          </a:xfrm>
          <a:prstGeom prst="line">
            <a:avLst/>
          </a:prstGeom>
          <a:ln w="12700">
            <a:solidFill>
              <a:srgbClr val="000000"/>
            </a:solidFill>
            <a:prstDash val="sysDot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34" name="Line 488"/>
          <p:cNvSpPr/>
          <p:nvPr/>
        </p:nvSpPr>
        <p:spPr>
          <a:xfrm flipV="1">
            <a:off x="-1" y="4368799"/>
            <a:ext cx="6172202" cy="2"/>
          </a:xfrm>
          <a:prstGeom prst="line">
            <a:avLst/>
          </a:prstGeom>
          <a:ln w="12700">
            <a:solidFill>
              <a:srgbClr val="000000"/>
            </a:solidFill>
            <a:prstDash val="sysDot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35" name="직사각형 10"/>
          <p:cNvSpPr/>
          <p:nvPr/>
        </p:nvSpPr>
        <p:spPr>
          <a:xfrm>
            <a:off x="1486" y="9639300"/>
            <a:ext cx="13004802" cy="114300"/>
          </a:xfrm>
          <a:prstGeom prst="rect">
            <a:avLst/>
          </a:prstGeom>
          <a:solidFill>
            <a:srgbClr val="19418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228600" indent="-228600" defTabSz="914400">
              <a:defRPr sz="1100"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pic>
        <p:nvPicPr>
          <p:cNvPr id="36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7900" y="9067800"/>
            <a:ext cx="1828800" cy="457202"/>
          </a:xfrm>
          <a:prstGeom prst="rect">
            <a:avLst/>
          </a:prstGeom>
          <a:ln w="12700">
            <a:miter lim="400000"/>
          </a:ln>
        </p:spPr>
      </p:pic>
      <p:pic>
        <p:nvPicPr>
          <p:cNvPr id="37" name="Picture 2" descr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98200" y="266700"/>
            <a:ext cx="2006600" cy="515210"/>
          </a:xfrm>
          <a:prstGeom prst="rect">
            <a:avLst/>
          </a:prstGeom>
          <a:ln w="12700">
            <a:miter lim="400000"/>
          </a:ln>
        </p:spPr>
      </p:pic>
      <p:sp>
        <p:nvSpPr>
          <p:cNvPr id="38" name="Hanyang University - MNILAB"/>
          <p:cNvSpPr txBox="1"/>
          <p:nvPr/>
        </p:nvSpPr>
        <p:spPr>
          <a:xfrm>
            <a:off x="304800" y="9230555"/>
            <a:ext cx="4991100" cy="2371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defRPr sz="1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Hanyang University - MNILAB</a:t>
            </a:r>
          </a:p>
        </p:txBody>
      </p:sp>
      <p:sp>
        <p:nvSpPr>
          <p:cNvPr id="39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</p:spPr>
        <p:txBody>
          <a:bodyPr/>
          <a:lstStyle>
            <a:lvl1pPr>
              <a:defRPr sz="1600"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(Origina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제목 텍스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47" name="본문 첫 번째 줄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8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(DT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제목 텍스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56" name="본문 첫 번째 줄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2pPr indent="-573484"/>
            <a:lvl3pPr marL="1397609" indent="-508609"/>
            <a:lvl4pPr marL="1976327" indent="-642827"/>
            <a:lvl5pPr marL="3134077" indent="-911577"/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57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 1 (Smart Factory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제목 텍스트"/>
          <p:cNvSpPr txBox="1">
            <a:spLocks noGrp="1"/>
          </p:cNvSpPr>
          <p:nvPr>
            <p:ph type="title"/>
          </p:nvPr>
        </p:nvSpPr>
        <p:spPr>
          <a:xfrm>
            <a:off x="463550" y="254000"/>
            <a:ext cx="12077700" cy="1231900"/>
          </a:xfrm>
          <a:prstGeom prst="rect">
            <a:avLst/>
          </a:prstGeom>
        </p:spPr>
        <p:txBody>
          <a:bodyPr/>
          <a:lstStyle>
            <a:lvl1pPr>
              <a:defRPr sz="5200"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r>
              <a:t>제목 텍스트</a:t>
            </a:r>
          </a:p>
        </p:txBody>
      </p:sp>
      <p:sp>
        <p:nvSpPr>
          <p:cNvPr id="65" name="본문 첫 번째 줄…"/>
          <p:cNvSpPr txBox="1">
            <a:spLocks noGrp="1"/>
          </p:cNvSpPr>
          <p:nvPr>
            <p:ph type="body" idx="1"/>
          </p:nvPr>
        </p:nvSpPr>
        <p:spPr>
          <a:xfrm>
            <a:off x="673100" y="1562100"/>
            <a:ext cx="12204700" cy="7581900"/>
          </a:xfrm>
          <a:prstGeom prst="rect">
            <a:avLst/>
          </a:prstGeom>
        </p:spPr>
        <p:txBody>
          <a:bodyPr/>
          <a:lstStyle>
            <a:lvl1pPr>
              <a:buFont typeface="Times New Roman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573484">
              <a:buFont typeface="Times New Roman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97609" indent="-508609">
              <a:buFont typeface="Times New Roman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976327" indent="-642827">
              <a:buFont typeface="Times New Roman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3134077" indent="-911577">
              <a:buFont typeface="Times New Roman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66" name="직선 연결선 8"/>
          <p:cNvSpPr/>
          <p:nvPr/>
        </p:nvSpPr>
        <p:spPr>
          <a:xfrm>
            <a:off x="-3091" y="19224"/>
            <a:ext cx="13010983" cy="1"/>
          </a:xfrm>
          <a:prstGeom prst="line">
            <a:avLst/>
          </a:prstGeom>
          <a:ln w="40640">
            <a:solidFill>
              <a:srgbClr val="4A7EBB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67" name="직선 연결선 11"/>
          <p:cNvSpPr/>
          <p:nvPr/>
        </p:nvSpPr>
        <p:spPr>
          <a:xfrm>
            <a:off x="-1" y="9036050"/>
            <a:ext cx="13004802" cy="0"/>
          </a:xfrm>
          <a:prstGeom prst="line">
            <a:avLst/>
          </a:prstGeom>
          <a:ln w="25400">
            <a:solidFill>
              <a:srgbClr val="4A7EBB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pic>
        <p:nvPicPr>
          <p:cNvPr id="68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60100" y="9118600"/>
            <a:ext cx="2006600" cy="515210"/>
          </a:xfrm>
          <a:prstGeom prst="rect">
            <a:avLst/>
          </a:prstGeom>
          <a:ln w="12700">
            <a:miter lim="400000"/>
          </a:ln>
        </p:spPr>
      </p:pic>
      <p:sp>
        <p:nvSpPr>
          <p:cNvPr id="69" name="Hanyang University - MNILAB"/>
          <p:cNvSpPr txBox="1"/>
          <p:nvPr/>
        </p:nvSpPr>
        <p:spPr>
          <a:xfrm>
            <a:off x="304800" y="9230555"/>
            <a:ext cx="4991100" cy="2371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defRPr sz="1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Hanyang University - MNILAB</a:t>
            </a:r>
          </a:p>
        </p:txBody>
      </p:sp>
      <p:sp>
        <p:nvSpPr>
          <p:cNvPr id="70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2 (Smart Factory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제목 텍스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r>
              <a:t>제목 텍스트</a:t>
            </a:r>
          </a:p>
        </p:txBody>
      </p:sp>
      <p:sp>
        <p:nvSpPr>
          <p:cNvPr id="78" name="본문 첫 번째 줄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Font typeface="Times New Roman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573484">
              <a:buFont typeface="Times New Roman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97609" indent="-508609">
              <a:buFont typeface="Times New Roman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976327" indent="-642827">
              <a:buFont typeface="Times New Roman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3134077" indent="-911577">
              <a:buFont typeface="Times New Roman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79" name="Hanyang University - MNILAB"/>
          <p:cNvSpPr txBox="1"/>
          <p:nvPr/>
        </p:nvSpPr>
        <p:spPr>
          <a:xfrm>
            <a:off x="304800" y="9230555"/>
            <a:ext cx="4991100" cy="2371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defRPr sz="1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Hanyang University - MNILAB</a:t>
            </a:r>
          </a:p>
        </p:txBody>
      </p:sp>
      <p:sp>
        <p:nvSpPr>
          <p:cNvPr id="80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gi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선 연결선 8"/>
          <p:cNvSpPr/>
          <p:nvPr/>
        </p:nvSpPr>
        <p:spPr>
          <a:xfrm>
            <a:off x="-3091" y="19224"/>
            <a:ext cx="13010983" cy="1"/>
          </a:xfrm>
          <a:prstGeom prst="line">
            <a:avLst/>
          </a:prstGeom>
          <a:ln w="40640">
            <a:solidFill>
              <a:srgbClr val="4A7EBB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3" name="Line 1033"/>
          <p:cNvSpPr/>
          <p:nvPr/>
        </p:nvSpPr>
        <p:spPr>
          <a:xfrm>
            <a:off x="0" y="1041400"/>
            <a:ext cx="13004800" cy="0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4" name="직선 연결선 11"/>
          <p:cNvSpPr/>
          <p:nvPr/>
        </p:nvSpPr>
        <p:spPr>
          <a:xfrm>
            <a:off x="-1" y="9036050"/>
            <a:ext cx="13004802" cy="0"/>
          </a:xfrm>
          <a:prstGeom prst="line">
            <a:avLst/>
          </a:prstGeom>
          <a:ln w="25400">
            <a:solidFill>
              <a:srgbClr val="4A7EBB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pic>
        <p:nvPicPr>
          <p:cNvPr id="5" name="Picture 2" descr="Picture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960100" y="9118600"/>
            <a:ext cx="2006600" cy="515210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제목 텍스트"/>
          <p:cNvSpPr txBox="1">
            <a:spLocks noGrp="1"/>
          </p:cNvSpPr>
          <p:nvPr>
            <p:ph type="title"/>
          </p:nvPr>
        </p:nvSpPr>
        <p:spPr>
          <a:xfrm>
            <a:off x="400050" y="266700"/>
            <a:ext cx="12204700" cy="546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제목 텍스트</a:t>
            </a:r>
          </a:p>
        </p:txBody>
      </p:sp>
      <p:sp>
        <p:nvSpPr>
          <p:cNvPr id="7" name="본문 첫 번째 줄…"/>
          <p:cNvSpPr txBox="1">
            <a:spLocks noGrp="1"/>
          </p:cNvSpPr>
          <p:nvPr>
            <p:ph type="body" idx="1"/>
          </p:nvPr>
        </p:nvSpPr>
        <p:spPr>
          <a:xfrm>
            <a:off x="400050" y="1244600"/>
            <a:ext cx="12204700" cy="7581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8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6364799" y="9258300"/>
            <a:ext cx="283770" cy="28768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2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ransition spd="med"/>
  <p:txStyles>
    <p:titleStyle>
      <a:lvl1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600" b="1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1pPr>
      <a:lvl2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600" b="1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2pPr>
      <a:lvl3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600" b="1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3pPr>
      <a:lvl4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600" b="1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4pPr>
      <a:lvl5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600" b="1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5pPr>
      <a:lvl6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600" b="1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6pPr>
      <a:lvl7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600" b="1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7pPr>
      <a:lvl8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600" b="1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8pPr>
      <a:lvl9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600" b="1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9pPr>
    </p:titleStyle>
    <p:bodyStyle>
      <a:lvl1pPr marL="482600" marR="0" indent="-482600" algn="l" defTabSz="584200" rtl="0" latinLnBrk="0">
        <a:lnSpc>
          <a:spcPct val="120000"/>
        </a:lnSpc>
        <a:spcBef>
          <a:spcPts val="800"/>
        </a:spcBef>
        <a:spcAft>
          <a:spcPts val="0"/>
        </a:spcAft>
        <a:buClrTx/>
        <a:buSzPct val="100000"/>
        <a:buFont typeface="Helvetica"/>
        <a:buChar char="❑"/>
        <a:tabLst/>
        <a:defRPr sz="3400" b="1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1pPr>
      <a:lvl2pPr marL="1017983" marR="0" indent="-573483" algn="l" defTabSz="584200" rtl="0" latinLnBrk="0">
        <a:lnSpc>
          <a:spcPct val="120000"/>
        </a:lnSpc>
        <a:spcBef>
          <a:spcPts val="800"/>
        </a:spcBef>
        <a:spcAft>
          <a:spcPts val="0"/>
        </a:spcAft>
        <a:buClrTx/>
        <a:buSzPct val="145000"/>
        <a:buFont typeface="Helvetica"/>
        <a:buChar char="-"/>
        <a:tabLst/>
        <a:defRPr sz="3400" b="1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2pPr>
      <a:lvl3pPr marL="1397610" marR="0" indent="-508610" algn="l" defTabSz="584200" rtl="0" latinLnBrk="0">
        <a:lnSpc>
          <a:spcPct val="120000"/>
        </a:lnSpc>
        <a:spcBef>
          <a:spcPts val="800"/>
        </a:spcBef>
        <a:spcAft>
          <a:spcPts val="0"/>
        </a:spcAft>
        <a:buClrTx/>
        <a:buSzPct val="145000"/>
        <a:buFont typeface="Helvetica"/>
        <a:buChar char="•"/>
        <a:tabLst/>
        <a:defRPr sz="3400" b="1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3pPr>
      <a:lvl4pPr marL="1976327" marR="0" indent="-642827" algn="l" defTabSz="584200" rtl="0" latinLnBrk="0">
        <a:lnSpc>
          <a:spcPct val="120000"/>
        </a:lnSpc>
        <a:spcBef>
          <a:spcPts val="800"/>
        </a:spcBef>
        <a:spcAft>
          <a:spcPts val="0"/>
        </a:spcAft>
        <a:buClrTx/>
        <a:buSzPct val="145000"/>
        <a:buFont typeface="Helvetica"/>
        <a:buChar char="-"/>
        <a:tabLst/>
        <a:defRPr sz="3400" b="1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4pPr>
      <a:lvl5pPr marL="3134076" marR="0" indent="-911576" algn="l" defTabSz="584200" rtl="0" latinLnBrk="0">
        <a:lnSpc>
          <a:spcPct val="120000"/>
        </a:lnSpc>
        <a:spcBef>
          <a:spcPts val="800"/>
        </a:spcBef>
        <a:spcAft>
          <a:spcPts val="0"/>
        </a:spcAft>
        <a:buClrTx/>
        <a:buSzPct val="100000"/>
        <a:buFont typeface="Helvetica"/>
        <a:buChar char="➔"/>
        <a:tabLst/>
        <a:defRPr sz="3400" b="1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5pPr>
      <a:lvl6pPr marL="2694781" marR="0" indent="-472281" algn="l" defTabSz="584200" rtl="0" latinLnBrk="0">
        <a:lnSpc>
          <a:spcPct val="120000"/>
        </a:lnSpc>
        <a:spcBef>
          <a:spcPts val="800"/>
        </a:spcBef>
        <a:spcAft>
          <a:spcPts val="0"/>
        </a:spcAft>
        <a:buClrTx/>
        <a:buSzPct val="145000"/>
        <a:buFont typeface="Helvetica"/>
        <a:buChar char="•"/>
        <a:tabLst/>
        <a:defRPr sz="3400" b="1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6pPr>
      <a:lvl7pPr marL="3139281" marR="0" indent="-472281" algn="l" defTabSz="584200" rtl="0" latinLnBrk="0">
        <a:lnSpc>
          <a:spcPct val="120000"/>
        </a:lnSpc>
        <a:spcBef>
          <a:spcPts val="800"/>
        </a:spcBef>
        <a:spcAft>
          <a:spcPts val="0"/>
        </a:spcAft>
        <a:buClrTx/>
        <a:buSzPct val="145000"/>
        <a:buFont typeface="Helvetica"/>
        <a:buChar char="•"/>
        <a:tabLst/>
        <a:defRPr sz="3400" b="1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7pPr>
      <a:lvl8pPr marL="3583780" marR="0" indent="-472281" algn="l" defTabSz="584200" rtl="0" latinLnBrk="0">
        <a:lnSpc>
          <a:spcPct val="120000"/>
        </a:lnSpc>
        <a:spcBef>
          <a:spcPts val="800"/>
        </a:spcBef>
        <a:spcAft>
          <a:spcPts val="0"/>
        </a:spcAft>
        <a:buClrTx/>
        <a:buSzPct val="145000"/>
        <a:buFont typeface="Helvetica"/>
        <a:buChar char="•"/>
        <a:tabLst/>
        <a:defRPr sz="3400" b="1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8pPr>
      <a:lvl9pPr marL="4028280" marR="0" indent="-472280" algn="l" defTabSz="584200" rtl="0" latinLnBrk="0">
        <a:lnSpc>
          <a:spcPct val="120000"/>
        </a:lnSpc>
        <a:spcBef>
          <a:spcPts val="800"/>
        </a:spcBef>
        <a:spcAft>
          <a:spcPts val="0"/>
        </a:spcAft>
        <a:buClrTx/>
        <a:buSzPct val="145000"/>
        <a:buFont typeface="Helvetica"/>
        <a:buChar char="•"/>
        <a:tabLst/>
        <a:defRPr sz="3400" b="1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1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Weekly Repor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r>
              <a:rPr lang="ko-KR" altLang="en-US" sz="4800" dirty="0"/>
              <a:t>모두를 위한 </a:t>
            </a:r>
            <a:r>
              <a:rPr lang="ko-KR" altLang="en-US" sz="4800" dirty="0" err="1"/>
              <a:t>딥러닝</a:t>
            </a:r>
            <a:endParaRPr sz="4800" dirty="0"/>
          </a:p>
        </p:txBody>
      </p:sp>
      <p:sp>
        <p:nvSpPr>
          <p:cNvPr id="5" name="2020.02.19…"/>
          <p:cNvSpPr txBox="1">
            <a:spLocks/>
          </p:cNvSpPr>
          <p:nvPr/>
        </p:nvSpPr>
        <p:spPr>
          <a:xfrm>
            <a:off x="2101850" y="4521200"/>
            <a:ext cx="9105900" cy="3886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0" marR="0" indent="0" algn="ctr" defTabSz="584200" rtl="0" latinLnBrk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0" algn="ctr" defTabSz="584200" rtl="0" latinLnBrk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indent="0" algn="ctr" defTabSz="584200" rtl="0" latinLnBrk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indent="0" algn="ctr" defTabSz="584200" rtl="0" latinLnBrk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indent="0" algn="ctr" defTabSz="584200" rtl="0" latinLnBrk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694781" marR="0" indent="-472281" algn="l" defTabSz="584200" rtl="0" latinLnBrk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Tx/>
              <a:buSzPct val="145000"/>
              <a:buFont typeface="Helvetica"/>
              <a:buChar char="•"/>
              <a:tabLst/>
              <a:defRPr sz="34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6pPr>
            <a:lvl7pPr marL="3139281" marR="0" indent="-472281" algn="l" defTabSz="584200" rtl="0" latinLnBrk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Tx/>
              <a:buSzPct val="145000"/>
              <a:buFont typeface="Helvetica"/>
              <a:buChar char="•"/>
              <a:tabLst/>
              <a:defRPr sz="34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7pPr>
            <a:lvl8pPr marL="3583780" marR="0" indent="-472281" algn="l" defTabSz="584200" rtl="0" latinLnBrk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Tx/>
              <a:buSzPct val="145000"/>
              <a:buFont typeface="Helvetica"/>
              <a:buChar char="•"/>
              <a:tabLst/>
              <a:defRPr sz="34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8pPr>
            <a:lvl9pPr marL="4028280" marR="0" indent="-472280" algn="l" defTabSz="584200" rtl="0" latinLnBrk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Tx/>
              <a:buSzPct val="145000"/>
              <a:buFont typeface="Helvetica"/>
              <a:buChar char="•"/>
              <a:tabLst/>
              <a:defRPr sz="34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9pPr>
          </a:lstStyle>
          <a:p>
            <a:pPr hangingPunct="1"/>
            <a:r>
              <a:rPr lang="en-US" dirty="0"/>
              <a:t>2020.0</a:t>
            </a:r>
            <a:r>
              <a:rPr lang="en-US" altLang="ko-KR" dirty="0"/>
              <a:t>8</a:t>
            </a:r>
            <a:r>
              <a:rPr lang="en-US" dirty="0"/>
              <a:t>.</a:t>
            </a:r>
            <a:r>
              <a:rPr lang="en-US" altLang="ko-KR" dirty="0"/>
              <a:t>14</a:t>
            </a:r>
            <a:endParaRPr lang="en-US" dirty="0"/>
          </a:p>
          <a:p>
            <a:pPr hangingPunct="1"/>
            <a:endParaRPr lang="en-US" dirty="0"/>
          </a:p>
          <a:p>
            <a:pPr hangingPunct="1"/>
            <a:r>
              <a:rPr lang="en-US" dirty="0" err="1"/>
              <a:t>Youngjo</a:t>
            </a:r>
            <a:r>
              <a:rPr lang="en-US" dirty="0"/>
              <a:t> Cha</a:t>
            </a:r>
          </a:p>
          <a:p>
            <a:pPr hangingPunct="1"/>
            <a:endParaRPr lang="en-US" dirty="0"/>
          </a:p>
          <a:p>
            <a:pPr hangingPunct="1"/>
            <a:r>
              <a:rPr lang="en-US" dirty="0"/>
              <a:t>Mobile &amp; Network Intelligence Laboratory</a:t>
            </a:r>
          </a:p>
        </p:txBody>
      </p:sp>
    </p:spTree>
    <p:extLst>
      <p:ext uri="{BB962C8B-B14F-4D97-AF65-F5344CB8AC3E}">
        <p14:creationId xmlns:p14="http://schemas.microsoft.com/office/powerpoint/2010/main" val="2229739254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C18684-84AC-4040-AE3A-AF9C6C0AB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 err="1"/>
              <a:t>lec</a:t>
            </a:r>
            <a:r>
              <a:rPr kumimoji="1" lang="en-US" altLang="ko-Kore-KR" dirty="0"/>
              <a:t> 11-2 Max Pooling and others</a:t>
            </a:r>
            <a:endParaRPr kumimoji="1" lang="ko-Kore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65DF141-881F-E048-9C31-02783DA786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/>
              <a:t> </a:t>
            </a:r>
            <a:endParaRPr kumimoji="1" lang="ko-Kore-KR" altLang="en-US" dirty="0"/>
          </a:p>
        </p:txBody>
      </p:sp>
      <p:pic>
        <p:nvPicPr>
          <p:cNvPr id="5" name="그림 4" descr="컴퓨터, 노트북, 앉아있는이(가) 표시된 사진&#10;&#10;자동 생성된 설명">
            <a:extLst>
              <a:ext uri="{FF2B5EF4-FFF2-40B4-BE49-F238E27FC236}">
                <a16:creationId xmlns:a16="http://schemas.microsoft.com/office/drawing/2014/main" id="{25E53B63-911F-1742-9608-7C101EE400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323" y="2670432"/>
            <a:ext cx="11476377" cy="5521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780376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69D296-EECF-7A44-AA37-7352394A0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 err="1"/>
              <a:t>lec</a:t>
            </a:r>
            <a:r>
              <a:rPr kumimoji="1" lang="en-US" altLang="ko-Kore-KR" dirty="0"/>
              <a:t> 12 RNN</a:t>
            </a:r>
            <a:endParaRPr kumimoji="1" lang="ko-Kore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70D7C0F-CCBF-8A48-AA64-5F5D6EA807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/>
              <a:t> </a:t>
            </a:r>
            <a:endParaRPr kumimoji="1" lang="ko-Kore-KR" altLang="en-US" dirty="0"/>
          </a:p>
        </p:txBody>
      </p:sp>
      <p:pic>
        <p:nvPicPr>
          <p:cNvPr id="5" name="그림 4" descr="그리기이(가) 표시된 사진&#10;&#10;자동 생성된 설명">
            <a:extLst>
              <a:ext uri="{FF2B5EF4-FFF2-40B4-BE49-F238E27FC236}">
                <a16:creationId xmlns:a16="http://schemas.microsoft.com/office/drawing/2014/main" id="{683262E2-7A8E-C542-9521-E96BAF1918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3354" y="1562099"/>
            <a:ext cx="3853492" cy="909251"/>
          </a:xfrm>
          <a:prstGeom prst="rect">
            <a:avLst/>
          </a:prstGeom>
        </p:spPr>
      </p:pic>
      <p:pic>
        <p:nvPicPr>
          <p:cNvPr id="7" name="그림 6" descr="나이프, 테이블이(가) 표시된 사진&#10;&#10;자동 생성된 설명">
            <a:extLst>
              <a:ext uri="{FF2B5EF4-FFF2-40B4-BE49-F238E27FC236}">
                <a16:creationId xmlns:a16="http://schemas.microsoft.com/office/drawing/2014/main" id="{A1F41831-D2F5-F641-95D8-9046D077D8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100" y="2964591"/>
            <a:ext cx="7665816" cy="238845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3414CA4-88BF-5541-B68C-3C7DBF9724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66" y="5353050"/>
            <a:ext cx="8698299" cy="362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605030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CE2BB8-BA9C-E442-91DF-47DA5E03E9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 err="1"/>
              <a:t>lec</a:t>
            </a:r>
            <a:r>
              <a:rPr kumimoji="1" lang="en-US" altLang="ko-Kore-KR" dirty="0"/>
              <a:t> 12 RNN</a:t>
            </a:r>
            <a:endParaRPr kumimoji="1" lang="ko-Kore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85AEA67-B721-DB4F-9C07-569D0AAF8A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/>
              <a:t> </a:t>
            </a:r>
            <a:endParaRPr kumimoji="1" lang="ko-Kore-KR" altLang="en-US" dirty="0"/>
          </a:p>
        </p:txBody>
      </p: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136ABC0E-74A4-3D4E-B2B1-57D1868CC1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4103" y="1562100"/>
            <a:ext cx="11046623" cy="5851954"/>
          </a:xfrm>
          <a:prstGeom prst="rect">
            <a:avLst/>
          </a:prstGeom>
        </p:spPr>
      </p:pic>
      <p:pic>
        <p:nvPicPr>
          <p:cNvPr id="9" name="그림 8" descr="나이프이(가) 표시된 사진&#10;&#10;자동 생성된 설명">
            <a:extLst>
              <a:ext uri="{FF2B5EF4-FFF2-40B4-BE49-F238E27FC236}">
                <a16:creationId xmlns:a16="http://schemas.microsoft.com/office/drawing/2014/main" id="{A4765DCB-BF8C-704E-9C6D-2FAE81285F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100" y="7490254"/>
            <a:ext cx="7336494" cy="1284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247551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08FF96-1D49-5041-86EA-3E7B08B51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 err="1"/>
              <a:t>lec</a:t>
            </a:r>
            <a:r>
              <a:rPr kumimoji="1" lang="en-US" altLang="ko-Kore-KR" dirty="0"/>
              <a:t> 12 RNN</a:t>
            </a:r>
            <a:endParaRPr kumimoji="1" lang="ko-Kore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3470EA3-2719-BF43-B7AD-684F7A0E53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/>
              <a:t> </a:t>
            </a:r>
            <a:endParaRPr kumimoji="1" lang="ko-Kore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C68A076-FCC7-934D-AEFB-4F07E8B0446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493"/>
          <a:stretch/>
        </p:blipFill>
        <p:spPr>
          <a:xfrm>
            <a:off x="1062164" y="1911349"/>
            <a:ext cx="10910085" cy="1548543"/>
          </a:xfrm>
          <a:prstGeom prst="rect">
            <a:avLst/>
          </a:prstGeom>
        </p:spPr>
      </p:pic>
      <p:pic>
        <p:nvPicPr>
          <p:cNvPr id="6" name="그림 5" descr="시계이(가) 표시된 사진&#10;&#10;자동 생성된 설명">
            <a:extLst>
              <a:ext uri="{FF2B5EF4-FFF2-40B4-BE49-F238E27FC236}">
                <a16:creationId xmlns:a16="http://schemas.microsoft.com/office/drawing/2014/main" id="{E81C6F1A-B3B8-EA4D-9696-87AD6CED17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8128" y="3652623"/>
            <a:ext cx="10014121" cy="4624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943123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16A143-EE78-BF4E-A192-AEA7F576B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 err="1"/>
              <a:t>lec</a:t>
            </a:r>
            <a:r>
              <a:rPr kumimoji="1" lang="en-US" altLang="ko-Kore-KR" dirty="0"/>
              <a:t> 12 RNN</a:t>
            </a:r>
            <a:endParaRPr kumimoji="1" lang="ko-Kore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6F5E815-DC10-DE41-BD1E-E348189B3C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/>
              <a:t> </a:t>
            </a:r>
            <a:endParaRPr kumimoji="1" lang="ko-Kore-KR" altLang="en-US" dirty="0"/>
          </a:p>
        </p:txBody>
      </p:sp>
      <p:pic>
        <p:nvPicPr>
          <p:cNvPr id="5" name="그림 4" descr="시계이(가) 표시된 사진&#10;&#10;자동 생성된 설명">
            <a:extLst>
              <a:ext uri="{FF2B5EF4-FFF2-40B4-BE49-F238E27FC236}">
                <a16:creationId xmlns:a16="http://schemas.microsoft.com/office/drawing/2014/main" id="{07CA05F9-7F40-9042-B9B4-4A05AC57E0D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670"/>
          <a:stretch/>
        </p:blipFill>
        <p:spPr>
          <a:xfrm>
            <a:off x="1050152" y="6203092"/>
            <a:ext cx="11532138" cy="1408669"/>
          </a:xfrm>
          <a:prstGeom prst="rect">
            <a:avLst/>
          </a:prstGeom>
        </p:spPr>
      </p:pic>
      <p:pic>
        <p:nvPicPr>
          <p:cNvPr id="6" name="그림 5" descr="시계이(가) 표시된 사진&#10;&#10;자동 생성된 설명">
            <a:extLst>
              <a:ext uri="{FF2B5EF4-FFF2-40B4-BE49-F238E27FC236}">
                <a16:creationId xmlns:a16="http://schemas.microsoft.com/office/drawing/2014/main" id="{41900168-BF42-9C47-A09E-A1A4362524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602" y="2631897"/>
            <a:ext cx="11491098" cy="364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478989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62578E-F187-4140-A967-648F8A8C6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 err="1"/>
              <a:t>lec</a:t>
            </a:r>
            <a:r>
              <a:rPr kumimoji="1" lang="en-US" altLang="ko-Kore-KR" dirty="0"/>
              <a:t> 12 RNN</a:t>
            </a:r>
            <a:endParaRPr kumimoji="1" lang="ko-Kore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66800D1-FA17-F545-B48C-77EC1A0BFB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/>
              <a:t> </a:t>
            </a: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5ED5859-53EE-6F4F-A022-BDD7E9043A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  <p:pic>
        <p:nvPicPr>
          <p:cNvPr id="7" name="그림 6" descr="시계이(가) 표시된 사진&#10;&#10;자동 생성된 설명">
            <a:extLst>
              <a:ext uri="{FF2B5EF4-FFF2-40B4-BE49-F238E27FC236}">
                <a16:creationId xmlns:a16="http://schemas.microsoft.com/office/drawing/2014/main" id="{14003C34-4137-2342-B9EB-133400F801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410" y="2006686"/>
            <a:ext cx="11101979" cy="5740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102424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944938-917A-6E4D-90BF-61E23A40CC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 err="1"/>
              <a:t>lec</a:t>
            </a:r>
            <a:r>
              <a:rPr kumimoji="1" lang="en-US" altLang="ko-Kore-KR" dirty="0"/>
              <a:t> 12 RNN</a:t>
            </a:r>
            <a:endParaRPr kumimoji="1" lang="ko-Kore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6B247E8-F721-644D-B5E7-93130A90C5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/>
              <a:t> </a:t>
            </a:r>
            <a:endParaRPr kumimoji="1" lang="ko-Kore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4BA1B9C-09F3-F44B-9D82-65252A7C4A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948" y="1901396"/>
            <a:ext cx="11878903" cy="5950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912398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5B804F-0BB6-E44F-815F-E7E3B4F38F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 err="1"/>
              <a:t>lec</a:t>
            </a:r>
            <a:r>
              <a:rPr kumimoji="1" lang="en-US" altLang="ko-Kore-KR" dirty="0"/>
              <a:t> 12 RNN</a:t>
            </a:r>
            <a:endParaRPr kumimoji="1" lang="ko-Kore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1F4AA2D-1A5D-D34F-BE7D-48E39CBFF2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/>
              <a:t> </a:t>
            </a:r>
            <a:endParaRPr kumimoji="1" lang="ko-Kore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70D6EE8-B5F3-9648-BE83-98F847BEEBB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479"/>
          <a:stretch/>
        </p:blipFill>
        <p:spPr>
          <a:xfrm>
            <a:off x="868568" y="2157456"/>
            <a:ext cx="4029516" cy="582500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8F3BECA-931D-2943-ADED-546A2CF833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4589" y="2370562"/>
            <a:ext cx="7586705" cy="5964976"/>
          </a:xfrm>
          <a:prstGeom prst="rect">
            <a:avLst/>
          </a:prstGeom>
        </p:spPr>
      </p:pic>
      <p:pic>
        <p:nvPicPr>
          <p:cNvPr id="8" name="그림 7" descr="테이블이(가) 표시된 사진&#10;&#10;자동 생성된 설명">
            <a:extLst>
              <a:ext uri="{FF2B5EF4-FFF2-40B4-BE49-F238E27FC236}">
                <a16:creationId xmlns:a16="http://schemas.microsoft.com/office/drawing/2014/main" id="{5B037FCA-72A1-4D43-B296-E0331CA49C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0585" y="3913144"/>
            <a:ext cx="2064004" cy="5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003048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Weekly Repor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altLang="ko-KR" sz="4800" dirty="0"/>
              <a:t>lab 11, 12</a:t>
            </a:r>
            <a:endParaRPr sz="4800" dirty="0"/>
          </a:p>
        </p:txBody>
      </p:sp>
      <p:sp>
        <p:nvSpPr>
          <p:cNvPr id="5" name="2020.02.19…"/>
          <p:cNvSpPr txBox="1">
            <a:spLocks/>
          </p:cNvSpPr>
          <p:nvPr/>
        </p:nvSpPr>
        <p:spPr>
          <a:xfrm>
            <a:off x="2101850" y="4521200"/>
            <a:ext cx="9105900" cy="3886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0" marR="0" indent="0" algn="ctr" defTabSz="584200" rtl="0" latinLnBrk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0" algn="ctr" defTabSz="584200" rtl="0" latinLnBrk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indent="0" algn="ctr" defTabSz="584200" rtl="0" latinLnBrk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indent="0" algn="ctr" defTabSz="584200" rtl="0" latinLnBrk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indent="0" algn="ctr" defTabSz="584200" rtl="0" latinLnBrk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694781" marR="0" indent="-472281" algn="l" defTabSz="584200" rtl="0" latinLnBrk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Tx/>
              <a:buSzPct val="145000"/>
              <a:buFont typeface="Helvetica"/>
              <a:buChar char="•"/>
              <a:tabLst/>
              <a:defRPr sz="34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6pPr>
            <a:lvl7pPr marL="3139281" marR="0" indent="-472281" algn="l" defTabSz="584200" rtl="0" latinLnBrk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Tx/>
              <a:buSzPct val="145000"/>
              <a:buFont typeface="Helvetica"/>
              <a:buChar char="•"/>
              <a:tabLst/>
              <a:defRPr sz="34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7pPr>
            <a:lvl8pPr marL="3583780" marR="0" indent="-472281" algn="l" defTabSz="584200" rtl="0" latinLnBrk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Tx/>
              <a:buSzPct val="145000"/>
              <a:buFont typeface="Helvetica"/>
              <a:buChar char="•"/>
              <a:tabLst/>
              <a:defRPr sz="34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8pPr>
            <a:lvl9pPr marL="4028280" marR="0" indent="-472280" algn="l" defTabSz="584200" rtl="0" latinLnBrk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Tx/>
              <a:buSzPct val="145000"/>
              <a:buFont typeface="Helvetica"/>
              <a:buChar char="•"/>
              <a:tabLst/>
              <a:defRPr sz="34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9pPr>
          </a:lstStyle>
          <a:p>
            <a:pPr hangingPunct="1"/>
            <a:r>
              <a:rPr lang="en-US" dirty="0"/>
              <a:t>2020.0</a:t>
            </a:r>
            <a:r>
              <a:rPr lang="en-US" altLang="ko-KR" dirty="0"/>
              <a:t>8</a:t>
            </a:r>
            <a:r>
              <a:rPr lang="en-US" dirty="0"/>
              <a:t>.</a:t>
            </a:r>
            <a:r>
              <a:rPr lang="en-US" altLang="ko-KR" dirty="0"/>
              <a:t>12</a:t>
            </a:r>
            <a:endParaRPr lang="en-US" dirty="0"/>
          </a:p>
          <a:p>
            <a:pPr hangingPunct="1"/>
            <a:endParaRPr lang="en-US" dirty="0"/>
          </a:p>
          <a:p>
            <a:pPr hangingPunct="1"/>
            <a:r>
              <a:rPr lang="en-US" dirty="0" err="1"/>
              <a:t>Youngjo</a:t>
            </a:r>
            <a:r>
              <a:rPr lang="en-US" dirty="0"/>
              <a:t> Cha</a:t>
            </a:r>
          </a:p>
          <a:p>
            <a:pPr hangingPunct="1"/>
            <a:endParaRPr lang="en-US" dirty="0"/>
          </a:p>
          <a:p>
            <a:pPr hangingPunct="1"/>
            <a:r>
              <a:rPr lang="en-US" dirty="0"/>
              <a:t>Mobile &amp; Network Intelligence Laboratory</a:t>
            </a:r>
          </a:p>
        </p:txBody>
      </p:sp>
    </p:spTree>
    <p:extLst>
      <p:ext uri="{BB962C8B-B14F-4D97-AF65-F5344CB8AC3E}">
        <p14:creationId xmlns:p14="http://schemas.microsoft.com/office/powerpoint/2010/main" val="2927616477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5B804F-0BB6-E44F-815F-E7E3B4F38F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lab 11 : CNN_MNIST</a:t>
            </a:r>
            <a:endParaRPr kumimoji="1" lang="ko-Kore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1F4AA2D-1A5D-D34F-BE7D-48E39CBFF2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b="0" dirty="0" err="1"/>
              <a:t>batch_size</a:t>
            </a:r>
            <a:r>
              <a:rPr kumimoji="1" lang="en-US" altLang="ko-Kore-KR" b="0" dirty="0"/>
              <a:t> = 128</a:t>
            </a:r>
          </a:p>
          <a:p>
            <a:pPr marL="0" indent="0">
              <a:buNone/>
            </a:pPr>
            <a:r>
              <a:rPr kumimoji="1" lang="en-US" altLang="ko-Kore-KR" b="0" dirty="0"/>
              <a:t>	</a:t>
            </a:r>
            <a:r>
              <a:rPr kumimoji="1" lang="en-US" altLang="ko-Kore-KR" b="0" dirty="0" err="1"/>
              <a:t>nb_classes</a:t>
            </a:r>
            <a:r>
              <a:rPr kumimoji="1" lang="en-US" altLang="ko-Kore-KR" b="0" dirty="0"/>
              <a:t> = 10</a:t>
            </a:r>
          </a:p>
          <a:p>
            <a:pPr marL="0" indent="0">
              <a:buNone/>
            </a:pPr>
            <a:r>
              <a:rPr kumimoji="1" lang="en-US" altLang="ko-Kore-KR" b="0" dirty="0"/>
              <a:t>	</a:t>
            </a:r>
            <a:r>
              <a:rPr kumimoji="1" lang="en-US" altLang="ko-Kore-KR" b="0" dirty="0" err="1"/>
              <a:t>np_epoch</a:t>
            </a:r>
            <a:r>
              <a:rPr kumimoji="1" lang="en-US" altLang="ko-Kore-KR" b="0" dirty="0"/>
              <a:t> = 12</a:t>
            </a:r>
          </a:p>
          <a:p>
            <a:endParaRPr kumimoji="1" lang="en-US" altLang="ko-Kore-KR" b="0" dirty="0"/>
          </a:p>
          <a:p>
            <a:r>
              <a:rPr lang="en" altLang="ko-Kore-KR" b="0" dirty="0" err="1"/>
              <a:t>img_rows</a:t>
            </a:r>
            <a:r>
              <a:rPr lang="en" altLang="ko-Kore-KR" b="0" dirty="0"/>
              <a:t>, </a:t>
            </a:r>
            <a:r>
              <a:rPr lang="en" altLang="ko-Kore-KR" b="0" dirty="0" err="1"/>
              <a:t>img_cols</a:t>
            </a:r>
            <a:r>
              <a:rPr lang="en" altLang="ko-Kore-KR" b="0" dirty="0"/>
              <a:t> = 28, 28 # input image dimensions</a:t>
            </a:r>
            <a:br>
              <a:rPr lang="en" altLang="ko-Kore-KR" b="0" dirty="0"/>
            </a:br>
            <a:r>
              <a:rPr lang="en" altLang="ko-Kore-KR" b="0" dirty="0" err="1"/>
              <a:t>nb_filters</a:t>
            </a:r>
            <a:r>
              <a:rPr lang="en" altLang="ko-Kore-KR" b="0" dirty="0"/>
              <a:t> = 32 # number of filters</a:t>
            </a:r>
            <a:br>
              <a:rPr lang="en" altLang="ko-Kore-KR" b="0" dirty="0"/>
            </a:br>
            <a:r>
              <a:rPr lang="en" altLang="ko-Kore-KR" b="0" dirty="0" err="1"/>
              <a:t>pool_size</a:t>
            </a:r>
            <a:r>
              <a:rPr lang="en" altLang="ko-Kore-KR" b="0" dirty="0"/>
              <a:t> = (2, 2) # pooling area size (max pooling)</a:t>
            </a:r>
            <a:br>
              <a:rPr lang="en" altLang="ko-Kore-KR" b="0" dirty="0"/>
            </a:br>
            <a:r>
              <a:rPr lang="en" altLang="ko-Kore-KR" b="0" dirty="0" err="1"/>
              <a:t>kernel_size</a:t>
            </a:r>
            <a:r>
              <a:rPr lang="en" altLang="ko-Kore-KR" b="0" dirty="0"/>
              <a:t> = (3, 3) # kernel size</a:t>
            </a:r>
          </a:p>
          <a:p>
            <a:endParaRPr lang="en" altLang="ko-Kore-KR" b="0" dirty="0"/>
          </a:p>
          <a:p>
            <a:r>
              <a:rPr lang="en" altLang="ko-Kore-KR" b="0" dirty="0"/>
              <a:t>(</a:t>
            </a:r>
            <a:r>
              <a:rPr lang="en" altLang="ko-Kore-KR" b="0" dirty="0" err="1"/>
              <a:t>X_train</a:t>
            </a:r>
            <a:r>
              <a:rPr lang="en" altLang="ko-Kore-KR" b="0" dirty="0"/>
              <a:t>, </a:t>
            </a:r>
            <a:r>
              <a:rPr lang="en" altLang="ko-Kore-KR" b="0" dirty="0" err="1"/>
              <a:t>y_train</a:t>
            </a:r>
            <a:r>
              <a:rPr lang="en" altLang="ko-Kore-KR" b="0" dirty="0"/>
              <a:t>), (</a:t>
            </a:r>
            <a:r>
              <a:rPr lang="en" altLang="ko-Kore-KR" b="0" dirty="0" err="1"/>
              <a:t>X_test</a:t>
            </a:r>
            <a:r>
              <a:rPr lang="en" altLang="ko-Kore-KR" b="0" dirty="0"/>
              <a:t>, </a:t>
            </a:r>
            <a:r>
              <a:rPr lang="en" altLang="ko-Kore-KR" b="0" dirty="0" err="1"/>
              <a:t>y_test</a:t>
            </a:r>
            <a:r>
              <a:rPr lang="en" altLang="ko-Kore-KR" b="0" dirty="0"/>
              <a:t>) = </a:t>
            </a:r>
            <a:r>
              <a:rPr lang="en" altLang="ko-Kore-KR" b="0" dirty="0" err="1"/>
              <a:t>mnist.load_data</a:t>
            </a:r>
            <a:r>
              <a:rPr lang="en" altLang="ko-Kore-KR" b="0" dirty="0"/>
              <a:t>()</a:t>
            </a:r>
            <a:br>
              <a:rPr lang="en" altLang="ko-Kore-KR" b="0" dirty="0"/>
            </a:br>
            <a:br>
              <a:rPr lang="en" altLang="ko-Kore-KR" b="0" dirty="0"/>
            </a:br>
            <a:endParaRPr kumimoji="1" lang="en-US" altLang="ko-Kore-KR" b="0" dirty="0"/>
          </a:p>
          <a:p>
            <a:endParaRPr kumimoji="1" lang="ko-Kore-KR" altLang="en-US" b="0" dirty="0"/>
          </a:p>
        </p:txBody>
      </p:sp>
    </p:spTree>
    <p:extLst>
      <p:ext uri="{BB962C8B-B14F-4D97-AF65-F5344CB8AC3E}">
        <p14:creationId xmlns:p14="http://schemas.microsoft.com/office/powerpoint/2010/main" val="928294713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A425EF-81A7-3D43-9F9E-BC0F37BD3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sz="4800" dirty="0" err="1"/>
              <a:t>lec</a:t>
            </a:r>
            <a:r>
              <a:rPr kumimoji="1" lang="en-US" altLang="ko-Kore-KR" sz="4800" dirty="0"/>
              <a:t> 11-1 CNN introduction</a:t>
            </a:r>
            <a:endParaRPr kumimoji="1" lang="ko-Kore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24FC1A1-8FB7-384D-AFD7-907A426F3E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/>
              <a:t> </a:t>
            </a:r>
            <a:endParaRPr kumimoji="1" lang="ko-Kore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40E486F-EDD9-0840-A111-94DF189F47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5884" y="2114550"/>
            <a:ext cx="5046191" cy="577030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560AC98-E38B-DA43-9FF4-90FB2C234F0D}"/>
              </a:ext>
            </a:extLst>
          </p:cNvPr>
          <p:cNvSpPr txBox="1"/>
          <p:nvPr/>
        </p:nvSpPr>
        <p:spPr>
          <a:xfrm>
            <a:off x="5412260" y="3186859"/>
            <a:ext cx="3756454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ore-KR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= </a:t>
            </a:r>
            <a:r>
              <a:rPr kumimoji="0" lang="en-US" altLang="ko-Kore-KR" sz="24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Wx</a:t>
            </a:r>
            <a:r>
              <a:rPr kumimoji="0" lang="en-US" altLang="ko-Kore-KR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 + b</a:t>
            </a:r>
            <a:endParaRPr kumimoji="0" lang="ko-Kore-KR" altLang="en-US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9C4472-3E82-8F40-A204-ECA79B170DFA}"/>
              </a:ext>
            </a:extLst>
          </p:cNvPr>
          <p:cNvSpPr txBox="1"/>
          <p:nvPr/>
        </p:nvSpPr>
        <p:spPr>
          <a:xfrm>
            <a:off x="8242986" y="3186859"/>
            <a:ext cx="3113902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ore-KR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= </a:t>
            </a:r>
            <a:r>
              <a:rPr kumimoji="0" lang="en-US" altLang="ko-Kore-KR" sz="24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ReLu</a:t>
            </a:r>
            <a:r>
              <a:rPr kumimoji="0" lang="en-US" altLang="ko-Kore-KR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(</a:t>
            </a:r>
            <a:r>
              <a:rPr kumimoji="0" lang="en-US" altLang="ko-Kore-KR" sz="24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Wx+b</a:t>
            </a:r>
            <a:r>
              <a:rPr kumimoji="0" lang="en-US" altLang="ko-Kore-KR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)</a:t>
            </a:r>
            <a:endParaRPr kumimoji="0" lang="ko-Kore-KR" altLang="en-US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490285388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516587-F826-4745-B37E-02FFEBF66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lab 11 : CNN_MNIST</a:t>
            </a:r>
            <a:endParaRPr kumimoji="1" lang="ko-Kore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737F468-4370-0943-A22E-45556110BD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ko-Kore-KR" b="0" dirty="0" err="1"/>
              <a:t>X_train</a:t>
            </a:r>
            <a:r>
              <a:rPr lang="en" altLang="ko-Kore-KR" b="0" dirty="0"/>
              <a:t> = </a:t>
            </a:r>
            <a:r>
              <a:rPr lang="en" altLang="ko-Kore-KR" b="0" dirty="0" err="1"/>
              <a:t>X_train.reshape</a:t>
            </a:r>
            <a:r>
              <a:rPr lang="en" altLang="ko-Kore-KR" b="0" dirty="0"/>
              <a:t>(</a:t>
            </a:r>
            <a:r>
              <a:rPr lang="en" altLang="ko-Kore-KR" b="0" dirty="0" err="1"/>
              <a:t>X_train.shape</a:t>
            </a:r>
            <a:r>
              <a:rPr lang="en" altLang="ko-Kore-KR" b="0" dirty="0"/>
              <a:t>[0], </a:t>
            </a:r>
            <a:r>
              <a:rPr lang="en" altLang="ko-Kore-KR" b="0" dirty="0" err="1"/>
              <a:t>img_rows</a:t>
            </a:r>
            <a:r>
              <a:rPr lang="en" altLang="ko-Kore-KR" b="0" dirty="0"/>
              <a:t>, </a:t>
            </a:r>
            <a:r>
              <a:rPr lang="en" altLang="ko-Kore-KR" b="0" dirty="0" err="1"/>
              <a:t>img_cols</a:t>
            </a:r>
            <a:r>
              <a:rPr lang="en" altLang="ko-Kore-KR" b="0" dirty="0"/>
              <a:t>, 1)</a:t>
            </a:r>
            <a:br>
              <a:rPr lang="en" altLang="ko-Kore-KR" b="0" dirty="0"/>
            </a:br>
            <a:r>
              <a:rPr lang="en" altLang="ko-Kore-KR" b="0" dirty="0" err="1"/>
              <a:t>X_test</a:t>
            </a:r>
            <a:r>
              <a:rPr lang="en" altLang="ko-Kore-KR" b="0" dirty="0"/>
              <a:t> = </a:t>
            </a:r>
            <a:r>
              <a:rPr lang="en" altLang="ko-Kore-KR" b="0" dirty="0" err="1"/>
              <a:t>X_test.reshape</a:t>
            </a:r>
            <a:r>
              <a:rPr lang="en" altLang="ko-Kore-KR" b="0" dirty="0"/>
              <a:t>(</a:t>
            </a:r>
            <a:r>
              <a:rPr lang="en" altLang="ko-Kore-KR" b="0" dirty="0" err="1"/>
              <a:t>X_test.shape</a:t>
            </a:r>
            <a:r>
              <a:rPr lang="en" altLang="ko-Kore-KR" b="0" dirty="0"/>
              <a:t>[0], </a:t>
            </a:r>
            <a:r>
              <a:rPr lang="en" altLang="ko-Kore-KR" b="0" dirty="0" err="1"/>
              <a:t>img_rows</a:t>
            </a:r>
            <a:r>
              <a:rPr lang="en" altLang="ko-Kore-KR" b="0" dirty="0"/>
              <a:t>, </a:t>
            </a:r>
            <a:r>
              <a:rPr lang="en" altLang="ko-Kore-KR" b="0" dirty="0" err="1"/>
              <a:t>img_cols</a:t>
            </a:r>
            <a:r>
              <a:rPr lang="en" altLang="ko-Kore-KR" b="0" dirty="0"/>
              <a:t>, 1)</a:t>
            </a:r>
            <a:br>
              <a:rPr lang="en" altLang="ko-Kore-KR" b="0" dirty="0"/>
            </a:br>
            <a:r>
              <a:rPr lang="en" altLang="ko-Kore-KR" b="0" dirty="0" err="1"/>
              <a:t>input_shape</a:t>
            </a:r>
            <a:r>
              <a:rPr lang="en" altLang="ko-Kore-KR" b="0" dirty="0"/>
              <a:t> = (</a:t>
            </a:r>
            <a:r>
              <a:rPr lang="en" altLang="ko-Kore-KR" b="0" dirty="0" err="1"/>
              <a:t>img_rows</a:t>
            </a:r>
            <a:r>
              <a:rPr lang="en" altLang="ko-Kore-KR" b="0" dirty="0"/>
              <a:t>, </a:t>
            </a:r>
            <a:r>
              <a:rPr lang="en" altLang="ko-Kore-KR" b="0" dirty="0" err="1"/>
              <a:t>img_cols</a:t>
            </a:r>
            <a:r>
              <a:rPr lang="en" altLang="ko-Kore-KR" b="0" dirty="0"/>
              <a:t>, 1)</a:t>
            </a:r>
          </a:p>
          <a:p>
            <a:endParaRPr lang="en" altLang="ko-Kore-KR" b="0" dirty="0"/>
          </a:p>
          <a:p>
            <a:r>
              <a:rPr lang="en" altLang="ko-Kore-KR" b="0" dirty="0" err="1"/>
              <a:t>X_train</a:t>
            </a:r>
            <a:r>
              <a:rPr lang="en" altLang="ko-Kore-KR" b="0" dirty="0"/>
              <a:t> = </a:t>
            </a:r>
            <a:r>
              <a:rPr lang="en" altLang="ko-Kore-KR" b="0" dirty="0" err="1"/>
              <a:t>X_train.astype</a:t>
            </a:r>
            <a:r>
              <a:rPr lang="en" altLang="ko-Kore-KR" b="0" dirty="0"/>
              <a:t>('float32')</a:t>
            </a:r>
            <a:br>
              <a:rPr lang="en" altLang="ko-Kore-KR" b="0" dirty="0"/>
            </a:br>
            <a:r>
              <a:rPr lang="en" altLang="ko-Kore-KR" b="0" dirty="0" err="1"/>
              <a:t>X_test</a:t>
            </a:r>
            <a:r>
              <a:rPr lang="en" altLang="ko-Kore-KR" b="0" dirty="0"/>
              <a:t> = </a:t>
            </a:r>
            <a:r>
              <a:rPr lang="en" altLang="ko-Kore-KR" b="0" dirty="0" err="1"/>
              <a:t>X_test.astype</a:t>
            </a:r>
            <a:r>
              <a:rPr lang="en" altLang="ko-Kore-KR" b="0" dirty="0"/>
              <a:t>('float32')</a:t>
            </a:r>
            <a:br>
              <a:rPr lang="en" altLang="ko-Kore-KR" b="0" dirty="0"/>
            </a:br>
            <a:r>
              <a:rPr lang="en" altLang="ko-Kore-KR" b="0" dirty="0" err="1"/>
              <a:t>X_train</a:t>
            </a:r>
            <a:r>
              <a:rPr lang="en" altLang="ko-Kore-KR" b="0" dirty="0"/>
              <a:t> /= 255</a:t>
            </a:r>
            <a:br>
              <a:rPr lang="en" altLang="ko-Kore-KR" b="0" dirty="0"/>
            </a:br>
            <a:r>
              <a:rPr lang="en" altLang="ko-Kore-KR" b="0" dirty="0" err="1"/>
              <a:t>X_test</a:t>
            </a:r>
            <a:r>
              <a:rPr lang="en" altLang="ko-Kore-KR" b="0" dirty="0"/>
              <a:t> /= 255</a:t>
            </a:r>
            <a:br>
              <a:rPr lang="en" altLang="ko-Kore-KR" b="0" dirty="0"/>
            </a:br>
            <a:endParaRPr kumimoji="1" lang="ko-Kore-KR" altLang="en-US" b="0" dirty="0"/>
          </a:p>
        </p:txBody>
      </p:sp>
      <p:pic>
        <p:nvPicPr>
          <p:cNvPr id="5" name="그림 4" descr="표지판, 그리기이(가) 표시된 사진&#10;&#10;자동 생성된 설명">
            <a:extLst>
              <a:ext uri="{FF2B5EF4-FFF2-40B4-BE49-F238E27FC236}">
                <a16:creationId xmlns:a16="http://schemas.microsoft.com/office/drawing/2014/main" id="{6D21E5A5-7F39-2647-9194-A5A0661637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3987" y="6794842"/>
            <a:ext cx="7427713" cy="1657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097753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77EA6B-21E4-1C45-AE00-EE74E9CD1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lab 11 : CNN_MNIST</a:t>
            </a:r>
            <a:endParaRPr kumimoji="1" lang="ko-Kore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0DADA97-B1EB-A04E-BC73-F537BB9948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ko-Kore-KR" b="0" dirty="0" err="1"/>
              <a:t>model.add</a:t>
            </a:r>
            <a:r>
              <a:rPr lang="en" altLang="ko-Kore-KR" b="0" dirty="0"/>
              <a:t>(</a:t>
            </a:r>
            <a:r>
              <a:rPr lang="en" altLang="ko-Kore-KR" dirty="0"/>
              <a:t>Conv2D</a:t>
            </a:r>
            <a:r>
              <a:rPr lang="en" altLang="ko-Kore-KR" b="0" dirty="0"/>
              <a:t>(</a:t>
            </a:r>
            <a:r>
              <a:rPr lang="en" altLang="ko-Kore-KR" b="0" dirty="0" err="1"/>
              <a:t>nb_filters</a:t>
            </a:r>
            <a:r>
              <a:rPr lang="en" altLang="ko-Kore-KR" b="0" dirty="0"/>
              <a:t>, </a:t>
            </a:r>
            <a:r>
              <a:rPr lang="en" altLang="ko-Kore-KR" b="0" dirty="0" err="1"/>
              <a:t>kernel_size</a:t>
            </a:r>
            <a:r>
              <a:rPr lang="en" altLang="ko-Kore-KR" b="0" dirty="0"/>
              <a:t>, padding='valid', </a:t>
            </a:r>
            <a:r>
              <a:rPr lang="en" altLang="ko-Kore-KR" b="0" dirty="0" err="1"/>
              <a:t>input_shape</a:t>
            </a:r>
            <a:r>
              <a:rPr lang="en" altLang="ko-Kore-KR" b="0" dirty="0"/>
              <a:t>=</a:t>
            </a:r>
            <a:r>
              <a:rPr lang="en" altLang="ko-Kore-KR" b="0" dirty="0" err="1"/>
              <a:t>input_shape</a:t>
            </a:r>
            <a:r>
              <a:rPr lang="en" altLang="ko-Kore-KR" b="0" dirty="0"/>
              <a:t>))</a:t>
            </a:r>
            <a:br>
              <a:rPr lang="en" altLang="ko-Kore-KR" b="0" dirty="0"/>
            </a:br>
            <a:r>
              <a:rPr lang="en" altLang="ko-Kore-KR" b="0" dirty="0" err="1"/>
              <a:t>model.add</a:t>
            </a:r>
            <a:r>
              <a:rPr lang="en" altLang="ko-Kore-KR" b="0" dirty="0"/>
              <a:t>(Activation('</a:t>
            </a:r>
            <a:r>
              <a:rPr lang="en" altLang="ko-Kore-KR" dirty="0" err="1"/>
              <a:t>relu</a:t>
            </a:r>
            <a:r>
              <a:rPr lang="en" altLang="ko-Kore-KR" b="0" dirty="0"/>
              <a:t>'))</a:t>
            </a:r>
            <a:br>
              <a:rPr lang="en" altLang="ko-Kore-KR" b="0" dirty="0"/>
            </a:br>
            <a:r>
              <a:rPr lang="en" altLang="ko-Kore-KR" b="0" dirty="0" err="1"/>
              <a:t>model.add</a:t>
            </a:r>
            <a:r>
              <a:rPr lang="en" altLang="ko-Kore-KR" b="0" dirty="0"/>
              <a:t>(</a:t>
            </a:r>
            <a:r>
              <a:rPr lang="en" altLang="ko-Kore-KR" dirty="0"/>
              <a:t>Conv2D</a:t>
            </a:r>
            <a:r>
              <a:rPr lang="en" altLang="ko-Kore-KR" b="0" dirty="0"/>
              <a:t>(</a:t>
            </a:r>
            <a:r>
              <a:rPr lang="en" altLang="ko-Kore-KR" b="0" dirty="0" err="1"/>
              <a:t>nb_filters</a:t>
            </a:r>
            <a:r>
              <a:rPr lang="en" altLang="ko-Kore-KR" b="0" dirty="0"/>
              <a:t>, </a:t>
            </a:r>
            <a:r>
              <a:rPr lang="en" altLang="ko-Kore-KR" b="0" dirty="0" err="1"/>
              <a:t>kernel_size</a:t>
            </a:r>
            <a:r>
              <a:rPr lang="en" altLang="ko-Kore-KR" b="0" dirty="0"/>
              <a:t>))</a:t>
            </a:r>
            <a:br>
              <a:rPr lang="en" altLang="ko-Kore-KR" b="0" dirty="0"/>
            </a:br>
            <a:r>
              <a:rPr lang="en" altLang="ko-Kore-KR" b="0" dirty="0" err="1"/>
              <a:t>model.add</a:t>
            </a:r>
            <a:r>
              <a:rPr lang="en" altLang="ko-Kore-KR" b="0" dirty="0"/>
              <a:t>(Activation('</a:t>
            </a:r>
            <a:r>
              <a:rPr lang="en" altLang="ko-Kore-KR" b="0" dirty="0" err="1"/>
              <a:t>relu</a:t>
            </a:r>
            <a:r>
              <a:rPr lang="en" altLang="ko-Kore-KR" b="0" dirty="0"/>
              <a:t>'))</a:t>
            </a:r>
            <a:br>
              <a:rPr lang="en" altLang="ko-Kore-KR" b="0" dirty="0"/>
            </a:br>
            <a:r>
              <a:rPr lang="en" altLang="ko-Kore-KR" b="0" dirty="0" err="1"/>
              <a:t>model.add</a:t>
            </a:r>
            <a:r>
              <a:rPr lang="en" altLang="ko-Kore-KR" b="0" dirty="0"/>
              <a:t>(</a:t>
            </a:r>
            <a:r>
              <a:rPr lang="en" altLang="ko-Kore-KR" dirty="0"/>
              <a:t>MaxPool2D</a:t>
            </a:r>
            <a:r>
              <a:rPr lang="en" altLang="ko-Kore-KR" b="0" dirty="0"/>
              <a:t>(</a:t>
            </a:r>
            <a:r>
              <a:rPr lang="en" altLang="ko-Kore-KR" b="0" dirty="0" err="1"/>
              <a:t>pool_size</a:t>
            </a:r>
            <a:r>
              <a:rPr lang="en" altLang="ko-Kore-KR" b="0" dirty="0"/>
              <a:t>=</a:t>
            </a:r>
            <a:r>
              <a:rPr lang="en" altLang="ko-Kore-KR" b="0" dirty="0" err="1"/>
              <a:t>pool_size</a:t>
            </a:r>
            <a:r>
              <a:rPr lang="en" altLang="ko-Kore-KR" b="0" dirty="0"/>
              <a:t>))</a:t>
            </a:r>
            <a:br>
              <a:rPr lang="en" altLang="ko-Kore-KR" b="0" dirty="0"/>
            </a:br>
            <a:r>
              <a:rPr lang="en" altLang="ko-Kore-KR" b="0" dirty="0" err="1"/>
              <a:t>model.add</a:t>
            </a:r>
            <a:r>
              <a:rPr lang="en" altLang="ko-Kore-KR" b="0" dirty="0"/>
              <a:t>(</a:t>
            </a:r>
            <a:r>
              <a:rPr lang="en" altLang="ko-Kore-KR" dirty="0"/>
              <a:t>Dropout</a:t>
            </a:r>
            <a:r>
              <a:rPr lang="en" altLang="ko-Kore-KR" b="0" dirty="0"/>
              <a:t>(0.25))</a:t>
            </a:r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4248180575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F20E11-9396-F846-84BB-5E2DBEDD3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lab 11 : CNN_MNIST</a:t>
            </a:r>
            <a:endParaRPr kumimoji="1" lang="ko-Kore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4EED775-4632-4440-A304-DA88F47BD3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ko-Kore-KR" b="0" dirty="0" err="1"/>
              <a:t>model.add</a:t>
            </a:r>
            <a:r>
              <a:rPr lang="en" altLang="ko-Kore-KR" b="0" dirty="0"/>
              <a:t>(</a:t>
            </a:r>
            <a:r>
              <a:rPr lang="en" altLang="ko-Kore-KR" dirty="0"/>
              <a:t>Flatten</a:t>
            </a:r>
            <a:r>
              <a:rPr lang="en" altLang="ko-Kore-KR" b="0" dirty="0"/>
              <a:t>())</a:t>
            </a:r>
            <a:br>
              <a:rPr lang="en" altLang="ko-Kore-KR" b="0" dirty="0"/>
            </a:br>
            <a:r>
              <a:rPr lang="en" altLang="ko-Kore-KR" b="0" dirty="0" err="1"/>
              <a:t>model.add</a:t>
            </a:r>
            <a:r>
              <a:rPr lang="en" altLang="ko-Kore-KR" b="0" dirty="0"/>
              <a:t>(Dense(128))</a:t>
            </a:r>
            <a:br>
              <a:rPr lang="en" altLang="ko-Kore-KR" b="0" dirty="0"/>
            </a:br>
            <a:r>
              <a:rPr lang="en" altLang="ko-Kore-KR" b="0" dirty="0" err="1"/>
              <a:t>model.add</a:t>
            </a:r>
            <a:r>
              <a:rPr lang="en" altLang="ko-Kore-KR" b="0" dirty="0"/>
              <a:t>(Dropout(0.5))</a:t>
            </a:r>
            <a:br>
              <a:rPr lang="en" altLang="ko-Kore-KR" b="0" dirty="0"/>
            </a:br>
            <a:r>
              <a:rPr lang="en" altLang="ko-Kore-KR" b="0" dirty="0" err="1"/>
              <a:t>model.add</a:t>
            </a:r>
            <a:r>
              <a:rPr lang="en" altLang="ko-Kore-KR" b="0" dirty="0"/>
              <a:t>(Dense(</a:t>
            </a:r>
            <a:r>
              <a:rPr lang="en" altLang="ko-Kore-KR" b="0" dirty="0" err="1"/>
              <a:t>nb_classes</a:t>
            </a:r>
            <a:r>
              <a:rPr lang="en" altLang="ko-Kore-KR" b="0" dirty="0"/>
              <a:t>))</a:t>
            </a:r>
            <a:br>
              <a:rPr lang="en" altLang="ko-Kore-KR" b="0" dirty="0"/>
            </a:br>
            <a:r>
              <a:rPr lang="en" altLang="ko-Kore-KR" b="0" dirty="0" err="1"/>
              <a:t>model.add</a:t>
            </a:r>
            <a:r>
              <a:rPr lang="en" altLang="ko-Kore-KR" b="0" dirty="0"/>
              <a:t>(Activation(</a:t>
            </a:r>
            <a:r>
              <a:rPr lang="en" altLang="ko-Kore-KR" dirty="0"/>
              <a:t>'</a:t>
            </a:r>
            <a:r>
              <a:rPr lang="en" altLang="ko-Kore-KR" dirty="0" err="1"/>
              <a:t>softmax</a:t>
            </a:r>
            <a:r>
              <a:rPr lang="en" altLang="ko-Kore-KR" dirty="0"/>
              <a:t>'</a:t>
            </a:r>
            <a:r>
              <a:rPr lang="en" altLang="ko-Kore-KR" b="0" dirty="0"/>
              <a:t>))</a:t>
            </a:r>
            <a:endParaRPr kumimoji="1" lang="ko-Kore-KR" altLang="en-US" b="0" dirty="0"/>
          </a:p>
        </p:txBody>
      </p:sp>
      <p:pic>
        <p:nvPicPr>
          <p:cNvPr id="1026" name="Picture 2" descr="Keras Flatten ">
            <a:extLst>
              <a:ext uri="{FF2B5EF4-FFF2-40B4-BE49-F238E27FC236}">
                <a16:creationId xmlns:a16="http://schemas.microsoft.com/office/drawing/2014/main" id="{CEEA846F-E5C1-054E-A6F3-79B48C2145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7231" y="4876800"/>
            <a:ext cx="6614469" cy="4003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0656359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CC2D96-5708-1546-AE9A-2DD5BEE3D7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lab 11 : CNN_MNIST</a:t>
            </a:r>
            <a:endParaRPr kumimoji="1" lang="ko-Kore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4232191-C399-1643-A7FB-3A3E7C5875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ko-Kore-KR" b="0" dirty="0" err="1"/>
              <a:t>model.compile</a:t>
            </a:r>
            <a:r>
              <a:rPr lang="en" altLang="ko-Kore-KR" b="0" dirty="0"/>
              <a:t>(loss='</a:t>
            </a:r>
            <a:r>
              <a:rPr lang="en" altLang="ko-Kore-KR" b="0" dirty="0" err="1"/>
              <a:t>categorical_crossentropy</a:t>
            </a:r>
            <a:r>
              <a:rPr lang="en" altLang="ko-Kore-KR" b="0" dirty="0"/>
              <a:t>',</a:t>
            </a:r>
            <a:br>
              <a:rPr lang="en" altLang="ko-Kore-KR" b="0" dirty="0"/>
            </a:br>
            <a:r>
              <a:rPr lang="en" altLang="ko-Kore-KR" b="0" dirty="0"/>
              <a:t>              optimizer='</a:t>
            </a:r>
            <a:r>
              <a:rPr lang="en" altLang="ko-Kore-KR" b="0" dirty="0" err="1"/>
              <a:t>adadelta</a:t>
            </a:r>
            <a:r>
              <a:rPr lang="en" altLang="ko-Kore-KR" b="0" dirty="0"/>
              <a:t>',</a:t>
            </a:r>
            <a:br>
              <a:rPr lang="en" altLang="ko-Kore-KR" b="0" dirty="0"/>
            </a:br>
            <a:r>
              <a:rPr lang="en" altLang="ko-Kore-KR" b="0" dirty="0"/>
              <a:t>              metrics=['accuracy'])</a:t>
            </a:r>
            <a:br>
              <a:rPr lang="en" altLang="ko-Kore-KR" b="0" dirty="0"/>
            </a:br>
            <a:br>
              <a:rPr lang="en" altLang="ko-Kore-KR" b="0" dirty="0"/>
            </a:br>
            <a:r>
              <a:rPr lang="en" altLang="ko-Kore-KR" b="0" dirty="0" err="1"/>
              <a:t>model.fit</a:t>
            </a:r>
            <a:r>
              <a:rPr lang="en" altLang="ko-Kore-KR" b="0" dirty="0"/>
              <a:t>(</a:t>
            </a:r>
            <a:r>
              <a:rPr lang="en" altLang="ko-Kore-KR" b="0" dirty="0" err="1"/>
              <a:t>X_train</a:t>
            </a:r>
            <a:r>
              <a:rPr lang="en" altLang="ko-Kore-KR" b="0" dirty="0"/>
              <a:t>, </a:t>
            </a:r>
            <a:r>
              <a:rPr lang="en" altLang="ko-Kore-KR" b="0" dirty="0" err="1"/>
              <a:t>Y_train</a:t>
            </a:r>
            <a:r>
              <a:rPr lang="en" altLang="ko-Kore-KR" b="0" dirty="0"/>
              <a:t>, </a:t>
            </a:r>
            <a:r>
              <a:rPr lang="en" altLang="ko-Kore-KR" b="0" dirty="0" err="1"/>
              <a:t>batch_size</a:t>
            </a:r>
            <a:r>
              <a:rPr lang="en" altLang="ko-Kore-KR" b="0" dirty="0"/>
              <a:t>=</a:t>
            </a:r>
            <a:r>
              <a:rPr lang="en" altLang="ko-Kore-KR" b="0" dirty="0" err="1"/>
              <a:t>batch_size</a:t>
            </a:r>
            <a:r>
              <a:rPr lang="en" altLang="ko-Kore-KR" b="0" dirty="0"/>
              <a:t>, epochs=</a:t>
            </a:r>
            <a:r>
              <a:rPr lang="en" altLang="ko-Kore-KR" b="0" dirty="0" err="1"/>
              <a:t>np_epoch</a:t>
            </a:r>
            <a:r>
              <a:rPr lang="en" altLang="ko-Kore-KR" b="0" dirty="0"/>
              <a:t>,</a:t>
            </a:r>
            <a:br>
              <a:rPr lang="en" altLang="ko-Kore-KR" b="0" dirty="0"/>
            </a:br>
            <a:r>
              <a:rPr lang="en" altLang="ko-Kore-KR" b="0" dirty="0"/>
              <a:t>          verbose=1, </a:t>
            </a:r>
            <a:r>
              <a:rPr lang="en" altLang="ko-Kore-KR" b="0" dirty="0" err="1"/>
              <a:t>validation_data</a:t>
            </a:r>
            <a:r>
              <a:rPr lang="en" altLang="ko-Kore-KR" b="0" dirty="0"/>
              <a:t>=(</a:t>
            </a:r>
            <a:r>
              <a:rPr lang="en" altLang="ko-Kore-KR" b="0" dirty="0" err="1"/>
              <a:t>X_test</a:t>
            </a:r>
            <a:r>
              <a:rPr lang="en" altLang="ko-Kore-KR" b="0" dirty="0"/>
              <a:t>, </a:t>
            </a:r>
            <a:r>
              <a:rPr lang="en" altLang="ko-Kore-KR" b="0" dirty="0" err="1"/>
              <a:t>Y_test</a:t>
            </a:r>
            <a:r>
              <a:rPr lang="en" altLang="ko-Kore-KR" b="0" dirty="0"/>
              <a:t>))</a:t>
            </a:r>
            <a:endParaRPr kumimoji="1" lang="ko-Kore-KR" altLang="en-US" b="0" dirty="0"/>
          </a:p>
        </p:txBody>
      </p:sp>
      <p:pic>
        <p:nvPicPr>
          <p:cNvPr id="5" name="그림 4" descr="표지판, 그리기이(가) 표시된 사진&#10;&#10;자동 생성된 설명">
            <a:extLst>
              <a:ext uri="{FF2B5EF4-FFF2-40B4-BE49-F238E27FC236}">
                <a16:creationId xmlns:a16="http://schemas.microsoft.com/office/drawing/2014/main" id="{7B7FF136-8A95-5647-A5A5-F4776EE032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1304" y="7142892"/>
            <a:ext cx="7706496" cy="1284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676077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8D6666-0AC6-F542-AF2C-96B272462A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lab 12 : </a:t>
            </a:r>
            <a:r>
              <a:rPr kumimoji="1" lang="en-US" altLang="ko-Kore-KR" dirty="0" err="1"/>
              <a:t>RNN_hello_char</a:t>
            </a:r>
            <a:endParaRPr kumimoji="1" lang="ko-Kore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F92578A-3693-974A-8B7F-9A57C2872A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b="0" dirty="0"/>
              <a:t>sample = “</a:t>
            </a:r>
            <a:r>
              <a:rPr kumimoji="1" lang="en-US" altLang="ko-Kore-KR" dirty="0" err="1"/>
              <a:t>hihello</a:t>
            </a:r>
            <a:r>
              <a:rPr kumimoji="1" lang="en-US" altLang="ko-Kore-KR" b="0" dirty="0"/>
              <a:t>”</a:t>
            </a:r>
          </a:p>
          <a:p>
            <a:r>
              <a:rPr kumimoji="1" lang="en-US" altLang="ko-Kore-KR" b="0" dirty="0" err="1"/>
              <a:t>char_set</a:t>
            </a:r>
            <a:r>
              <a:rPr kumimoji="1" lang="en-US" altLang="ko-Kore-KR" b="0" dirty="0"/>
              <a:t> = list(set(sample) # =&gt; {‘I’, ‘e’, ‘h’, ‘l’, ‘o’}</a:t>
            </a:r>
          </a:p>
          <a:p>
            <a:r>
              <a:rPr kumimoji="1" lang="en-US" altLang="ko-Kore-KR" b="0" dirty="0" err="1"/>
              <a:t>char_dic</a:t>
            </a:r>
            <a:r>
              <a:rPr kumimoji="1" lang="en-US" altLang="ko-Kore-KR" b="0" dirty="0"/>
              <a:t> = {w: I for I, w in enumerate(</a:t>
            </a:r>
            <a:r>
              <a:rPr kumimoji="1" lang="en-US" altLang="ko-Kore-KR" b="0" dirty="0" err="1"/>
              <a:t>char_set</a:t>
            </a:r>
            <a:r>
              <a:rPr kumimoji="1" lang="en-US" altLang="ko-Kore-KR" b="0" dirty="0"/>
              <a:t>)}</a:t>
            </a:r>
          </a:p>
          <a:p>
            <a:endParaRPr kumimoji="1" lang="en-US" altLang="ko-Kore-KR" b="0" dirty="0"/>
          </a:p>
          <a:p>
            <a:r>
              <a:rPr kumimoji="1" lang="en-US" altLang="ko-Kore-KR" b="0" dirty="0" err="1"/>
              <a:t>x_str</a:t>
            </a:r>
            <a:r>
              <a:rPr kumimoji="1" lang="en-US" altLang="ko-Kore-KR" b="0" dirty="0"/>
              <a:t> = sample[:-1] 			#</a:t>
            </a:r>
            <a:r>
              <a:rPr kumimoji="1" lang="en-US" altLang="ko-Kore-KR" b="0" dirty="0" err="1"/>
              <a:t>hihell</a:t>
            </a:r>
            <a:endParaRPr kumimoji="1" lang="en-US" altLang="ko-Kore-KR" b="0" dirty="0"/>
          </a:p>
          <a:p>
            <a:r>
              <a:rPr kumimoji="1" lang="en-US" altLang="ko-Kore-KR" b="0" dirty="0" err="1"/>
              <a:t>y_str</a:t>
            </a:r>
            <a:r>
              <a:rPr kumimoji="1" lang="en-US" altLang="ko-Kore-KR" b="0" dirty="0"/>
              <a:t> = sample[1:]			 #</a:t>
            </a:r>
            <a:r>
              <a:rPr kumimoji="1" lang="en-US" altLang="ko-Kore-KR" b="0" dirty="0" err="1"/>
              <a:t>ihello</a:t>
            </a:r>
            <a:endParaRPr kumimoji="1" lang="en-US" altLang="ko-Kore-KR" b="0" dirty="0"/>
          </a:p>
          <a:p>
            <a:endParaRPr kumimoji="1" lang="en-US" altLang="ko-Kore-KR" b="0" dirty="0"/>
          </a:p>
          <a:p>
            <a:r>
              <a:rPr kumimoji="1" lang="en-US" altLang="ko-Kore-KR" b="0" dirty="0" err="1"/>
              <a:t>data_dim</a:t>
            </a:r>
            <a:r>
              <a:rPr kumimoji="1" lang="en-US" altLang="ko-Kore-KR" b="0" dirty="0"/>
              <a:t> = </a:t>
            </a:r>
            <a:r>
              <a:rPr kumimoji="1" lang="en-US" altLang="ko-Kore-KR" b="0" dirty="0" err="1"/>
              <a:t>len</a:t>
            </a:r>
            <a:r>
              <a:rPr kumimoji="1" lang="en-US" altLang="ko-Kore-KR" b="0" dirty="0"/>
              <a:t>(</a:t>
            </a:r>
            <a:r>
              <a:rPr kumimoji="1" lang="en-US" altLang="ko-Kore-KR" b="0" dirty="0" err="1"/>
              <a:t>char_set</a:t>
            </a:r>
            <a:r>
              <a:rPr kumimoji="1" lang="en-US" altLang="ko-Kore-KR" b="0" dirty="0"/>
              <a:t>)</a:t>
            </a:r>
          </a:p>
          <a:p>
            <a:r>
              <a:rPr kumimoji="1" lang="en-US" altLang="ko-Kore-KR" b="0" dirty="0"/>
              <a:t>timesteps = </a:t>
            </a:r>
            <a:r>
              <a:rPr kumimoji="1" lang="en-US" altLang="ko-Kore-KR" b="0" dirty="0" err="1"/>
              <a:t>len</a:t>
            </a:r>
            <a:r>
              <a:rPr kumimoji="1" lang="en-US" altLang="ko-Kore-KR" b="0" dirty="0"/>
              <a:t>(</a:t>
            </a:r>
            <a:r>
              <a:rPr kumimoji="1" lang="en-US" altLang="ko-Kore-KR" b="0" dirty="0" err="1"/>
              <a:t>y_str</a:t>
            </a:r>
            <a:r>
              <a:rPr kumimoji="1" lang="en-US" altLang="ko-Kore-KR" b="0" dirty="0"/>
              <a:t>)</a:t>
            </a:r>
          </a:p>
          <a:p>
            <a:r>
              <a:rPr kumimoji="1" lang="en-US" altLang="ko-Kore-KR" b="0" dirty="0" err="1"/>
              <a:t>num_classes</a:t>
            </a:r>
            <a:r>
              <a:rPr kumimoji="1" lang="en-US" altLang="ko-Kore-KR" b="0" dirty="0"/>
              <a:t> = </a:t>
            </a:r>
            <a:r>
              <a:rPr kumimoji="1" lang="en-US" altLang="ko-Kore-KR" b="0" dirty="0" err="1"/>
              <a:t>len</a:t>
            </a:r>
            <a:r>
              <a:rPr kumimoji="1" lang="en-US" altLang="ko-Kore-KR" b="0" dirty="0"/>
              <a:t>(</a:t>
            </a:r>
            <a:r>
              <a:rPr kumimoji="1" lang="en-US" altLang="ko-Kore-KR" b="0" dirty="0" err="1"/>
              <a:t>char_set</a:t>
            </a:r>
            <a:r>
              <a:rPr kumimoji="1" lang="en-US" altLang="ko-Kore-KR" b="0" dirty="0"/>
              <a:t>)</a:t>
            </a:r>
            <a:endParaRPr kumimoji="1" lang="ko-Kore-KR" altLang="en-US" b="0" dirty="0"/>
          </a:p>
        </p:txBody>
      </p:sp>
    </p:spTree>
    <p:extLst>
      <p:ext uri="{BB962C8B-B14F-4D97-AF65-F5344CB8AC3E}">
        <p14:creationId xmlns:p14="http://schemas.microsoft.com/office/powerpoint/2010/main" val="2974482405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D19F96-0195-EE4F-BE9B-21F11903C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lab 12 : </a:t>
            </a:r>
            <a:r>
              <a:rPr kumimoji="1" lang="en-US" altLang="ko-Kore-KR" dirty="0" err="1"/>
              <a:t>RNN_hello_char</a:t>
            </a:r>
            <a:endParaRPr kumimoji="1" lang="ko-Kore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46DF6F3-3BD0-7A4E-ABE5-4247DABB17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b="0" dirty="0"/>
              <a:t># char to index</a:t>
            </a:r>
          </a:p>
          <a:p>
            <a:r>
              <a:rPr kumimoji="1" lang="en-US" altLang="ko-Kore-KR" b="0" dirty="0"/>
              <a:t>x = [</a:t>
            </a:r>
            <a:r>
              <a:rPr kumimoji="1" lang="en-US" altLang="ko-Kore-KR" b="0" dirty="0" err="1"/>
              <a:t>char_dic</a:t>
            </a:r>
            <a:r>
              <a:rPr kumimoji="1" lang="en-US" altLang="ko-Kore-KR" b="0" dirty="0"/>
              <a:t>[c] for c in </a:t>
            </a:r>
            <a:r>
              <a:rPr kumimoji="1" lang="en-US" altLang="ko-Kore-KR" b="0" dirty="0" err="1"/>
              <a:t>x_str</a:t>
            </a:r>
            <a:r>
              <a:rPr kumimoji="1" lang="en-US" altLang="ko-Kore-KR" b="0" dirty="0"/>
              <a:t>]</a:t>
            </a:r>
          </a:p>
          <a:p>
            <a:r>
              <a:rPr kumimoji="1" lang="en-US" altLang="ko-Kore-KR" b="0" dirty="0"/>
              <a:t>y = [</a:t>
            </a:r>
            <a:r>
              <a:rPr kumimoji="1" lang="en-US" altLang="ko-Kore-KR" b="0" dirty="0" err="1"/>
              <a:t>char_dic</a:t>
            </a:r>
            <a:r>
              <a:rPr kumimoji="1" lang="en-US" altLang="ko-Kore-KR" b="0" dirty="0"/>
              <a:t>[c] for c in </a:t>
            </a:r>
            <a:r>
              <a:rPr kumimoji="1" lang="en-US" altLang="ko-Kore-KR" b="0" dirty="0" err="1"/>
              <a:t>y_str</a:t>
            </a:r>
            <a:r>
              <a:rPr kumimoji="1" lang="en-US" altLang="ko-Kore-KR" b="0" dirty="0"/>
              <a:t>]</a:t>
            </a:r>
          </a:p>
          <a:p>
            <a:endParaRPr kumimoji="1" lang="en-US" altLang="ko-Kore-KR" b="0" dirty="0"/>
          </a:p>
          <a:p>
            <a:r>
              <a:rPr kumimoji="1" lang="en-US" altLang="ko-Kore-KR" b="0" dirty="0"/>
              <a:t># </a:t>
            </a:r>
            <a:r>
              <a:rPr kumimoji="1" lang="en-US" altLang="ko-Kore-KR" dirty="0"/>
              <a:t>one-hot encoding</a:t>
            </a:r>
          </a:p>
          <a:p>
            <a:r>
              <a:rPr kumimoji="1" lang="en-US" altLang="ko-Kore-KR" b="0" dirty="0"/>
              <a:t>x = </a:t>
            </a:r>
            <a:r>
              <a:rPr kumimoji="1" lang="en-US" altLang="ko-Kore-KR" b="0" dirty="0" err="1"/>
              <a:t>np_utils.to_categorical</a:t>
            </a:r>
            <a:r>
              <a:rPr kumimoji="1" lang="en-US" altLang="ko-Kore-KR" b="0" dirty="0"/>
              <a:t>(x, </a:t>
            </a:r>
            <a:r>
              <a:rPr kumimoji="1" lang="en-US" altLang="ko-Kore-KR" b="0" dirty="0" err="1"/>
              <a:t>num_classes</a:t>
            </a:r>
            <a:r>
              <a:rPr kumimoji="1" lang="en-US" altLang="ko-Kore-KR" b="0" dirty="0"/>
              <a:t>=</a:t>
            </a:r>
            <a:r>
              <a:rPr kumimoji="1" lang="en-US" altLang="ko-Kore-KR" b="0" dirty="0" err="1"/>
              <a:t>num_classes</a:t>
            </a:r>
            <a:r>
              <a:rPr kumimoji="1" lang="en-US" altLang="ko-Kore-KR" b="0" dirty="0"/>
              <a:t>)</a:t>
            </a:r>
          </a:p>
          <a:p>
            <a:r>
              <a:rPr kumimoji="1" lang="en-US" altLang="ko-Kore-KR" b="0" dirty="0"/>
              <a:t># reshape X to b [samples, time steps, features]</a:t>
            </a:r>
          </a:p>
          <a:p>
            <a:r>
              <a:rPr kumimoji="1" lang="en-US" altLang="ko-Kore-KR" b="0" dirty="0"/>
              <a:t>x = </a:t>
            </a:r>
            <a:r>
              <a:rPr kumimoji="1" lang="en-US" altLang="ko-Kore-KR" b="0" dirty="0" err="1"/>
              <a:t>np.reshape</a:t>
            </a:r>
            <a:r>
              <a:rPr kumimoji="1" lang="en-US" altLang="ko-Kore-KR" b="0" dirty="0"/>
              <a:t>(x, (-1, </a:t>
            </a:r>
            <a:r>
              <a:rPr kumimoji="1" lang="en-US" altLang="ko-Kore-KR" b="0" dirty="0" err="1"/>
              <a:t>len</a:t>
            </a:r>
            <a:r>
              <a:rPr kumimoji="1" lang="en-US" altLang="ko-Kore-KR" b="0" dirty="0"/>
              <a:t>(x), </a:t>
            </a:r>
            <a:r>
              <a:rPr kumimoji="1" lang="en-US" altLang="ko-Kore-KR" b="0" dirty="0" err="1"/>
              <a:t>data_dim</a:t>
            </a:r>
            <a:r>
              <a:rPr kumimoji="1" lang="en-US" altLang="ko-Kore-KR" b="0" dirty="0"/>
              <a:t>))</a:t>
            </a:r>
          </a:p>
          <a:p>
            <a:endParaRPr kumimoji="1" lang="en-US" altLang="ko-Kore-KR" b="0" dirty="0"/>
          </a:p>
          <a:p>
            <a:r>
              <a:rPr kumimoji="1" lang="en-US" altLang="ko-Kore-KR" b="0" dirty="0"/>
              <a:t>same for y</a:t>
            </a:r>
          </a:p>
          <a:p>
            <a:endParaRPr kumimoji="1" lang="en-US" altLang="ko-Kore-KR" b="0" dirty="0"/>
          </a:p>
          <a:p>
            <a:endParaRPr kumimoji="1" lang="ko-Kore-KR" altLang="en-US" b="0" dirty="0"/>
          </a:p>
        </p:txBody>
      </p:sp>
    </p:spTree>
    <p:extLst>
      <p:ext uri="{BB962C8B-B14F-4D97-AF65-F5344CB8AC3E}">
        <p14:creationId xmlns:p14="http://schemas.microsoft.com/office/powerpoint/2010/main" val="379302638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CD160B-9437-624E-94E8-F20842C81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lab 12 : </a:t>
            </a:r>
            <a:r>
              <a:rPr kumimoji="1" lang="en-US" altLang="ko-Kore-KR" dirty="0" err="1"/>
              <a:t>RNN_hello_char</a:t>
            </a:r>
            <a:endParaRPr kumimoji="1" lang="ko-Kore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B485126-BD61-2544-945C-4B2CC046A2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b="0" dirty="0"/>
              <a:t>model = Sequential()</a:t>
            </a:r>
          </a:p>
          <a:p>
            <a:r>
              <a:rPr kumimoji="1" lang="en-US" altLang="ko-Kore-KR" b="0" dirty="0" err="1"/>
              <a:t>model.add</a:t>
            </a:r>
            <a:r>
              <a:rPr kumimoji="1" lang="en-US" altLang="ko-Kore-KR" b="0" dirty="0"/>
              <a:t>(</a:t>
            </a:r>
            <a:r>
              <a:rPr kumimoji="1" lang="en-US" altLang="ko-Kore-KR" dirty="0"/>
              <a:t>LSTM</a:t>
            </a:r>
            <a:r>
              <a:rPr kumimoji="1" lang="en-US" altLang="ko-Kore-KR" b="0" dirty="0"/>
              <a:t>(</a:t>
            </a:r>
            <a:r>
              <a:rPr kumimoji="1" lang="en-US" altLang="ko-Kore-KR" b="0" dirty="0" err="1"/>
              <a:t>num_classes</a:t>
            </a:r>
            <a:r>
              <a:rPr kumimoji="1" lang="en-US" altLang="ko-Kore-KR" b="0" dirty="0"/>
              <a:t>, </a:t>
            </a:r>
            <a:r>
              <a:rPr kumimoji="1" lang="en-US" altLang="ko-Kore-KR" b="0" dirty="0" err="1"/>
              <a:t>input_shape</a:t>
            </a:r>
            <a:r>
              <a:rPr kumimoji="1" lang="en-US" altLang="ko-Kore-KR" b="0" dirty="0"/>
              <a:t>=(</a:t>
            </a:r>
          </a:p>
          <a:p>
            <a:pPr marL="0" indent="0">
              <a:buNone/>
            </a:pPr>
            <a:r>
              <a:rPr kumimoji="1" lang="en-US" altLang="ko-Kore-KR" b="0" dirty="0"/>
              <a:t>			timesteps, </a:t>
            </a:r>
            <a:r>
              <a:rPr kumimoji="1" lang="en-US" altLang="ko-Kore-KR" b="0" dirty="0" err="1"/>
              <a:t>data_dim</a:t>
            </a:r>
            <a:r>
              <a:rPr kumimoji="1" lang="en-US" altLang="ko-Kore-KR" b="0" dirty="0"/>
              <a:t>), </a:t>
            </a:r>
            <a:r>
              <a:rPr kumimoji="1" lang="en-US" altLang="ko-Kore-KR" b="0" dirty="0" err="1"/>
              <a:t>return_seuquences</a:t>
            </a:r>
            <a:r>
              <a:rPr kumimoji="1" lang="en-US" altLang="ko-Kore-KR" b="0" dirty="0"/>
              <a:t>=True))</a:t>
            </a:r>
          </a:p>
          <a:p>
            <a:pPr marL="0" indent="0">
              <a:buNone/>
            </a:pPr>
            <a:r>
              <a:rPr kumimoji="1" lang="en-US" altLang="ko-Kore-KR" b="0" dirty="0"/>
              <a:t>	</a:t>
            </a:r>
            <a:r>
              <a:rPr kumimoji="1" lang="en-US" altLang="ko-Kore-KR" b="0" dirty="0" err="1"/>
              <a:t>model.add</a:t>
            </a:r>
            <a:r>
              <a:rPr kumimoji="1" lang="en-US" altLang="ko-Kore-KR" b="0" dirty="0"/>
              <a:t>(</a:t>
            </a:r>
            <a:r>
              <a:rPr kumimoji="1" lang="en-US" altLang="ko-Kore-KR" dirty="0" err="1"/>
              <a:t>TimeDistributed</a:t>
            </a:r>
            <a:r>
              <a:rPr kumimoji="1" lang="en-US" altLang="ko-Kore-KR" b="0" dirty="0"/>
              <a:t>(Dense(</a:t>
            </a:r>
            <a:r>
              <a:rPr kumimoji="1" lang="en-US" altLang="ko-Kore-KR" b="0" dirty="0" err="1"/>
              <a:t>num_classes</a:t>
            </a:r>
            <a:r>
              <a:rPr kumimoji="1" lang="en-US" altLang="ko-Kore-KR" b="0" dirty="0"/>
              <a:t>)))</a:t>
            </a:r>
          </a:p>
          <a:p>
            <a:pPr marL="0" indent="0">
              <a:buNone/>
            </a:pPr>
            <a:r>
              <a:rPr kumimoji="1" lang="en-US" altLang="ko-Kore-KR" b="0" dirty="0"/>
              <a:t>	</a:t>
            </a:r>
            <a:r>
              <a:rPr kumimoji="1" lang="en-US" altLang="ko-Kore-KR" b="0" dirty="0" err="1"/>
              <a:t>model.add</a:t>
            </a:r>
            <a:r>
              <a:rPr kumimoji="1" lang="en-US" altLang="ko-Kore-KR" b="0" dirty="0"/>
              <a:t>(Activation(‘</a:t>
            </a:r>
            <a:r>
              <a:rPr kumimoji="1" lang="en-US" altLang="ko-Kore-KR" dirty="0" err="1"/>
              <a:t>softmax</a:t>
            </a:r>
            <a:r>
              <a:rPr kumimoji="1" lang="en-US" altLang="ko-Kore-KR" b="0" dirty="0"/>
              <a:t>’))</a:t>
            </a:r>
          </a:p>
          <a:p>
            <a:pPr marL="0" indent="0">
              <a:buNone/>
            </a:pPr>
            <a:r>
              <a:rPr kumimoji="1" lang="en-US" altLang="ko-Kore-KR" b="0" dirty="0"/>
              <a:t>	…</a:t>
            </a:r>
          </a:p>
        </p:txBody>
      </p:sp>
    </p:spTree>
    <p:extLst>
      <p:ext uri="{BB962C8B-B14F-4D97-AF65-F5344CB8AC3E}">
        <p14:creationId xmlns:p14="http://schemas.microsoft.com/office/powerpoint/2010/main" val="1990999906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713CB5-A46E-6F47-9D6A-D756A2F651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lab 12 : </a:t>
            </a:r>
            <a:r>
              <a:rPr kumimoji="1" lang="en-US" altLang="ko-Kore-KR" dirty="0" err="1"/>
              <a:t>RNN_hello_char</a:t>
            </a:r>
            <a:endParaRPr kumimoji="1" lang="ko-Kore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944CA08-93D4-204D-952D-BCD94D1CFD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b="0" dirty="0" err="1"/>
              <a:t>plot_model</a:t>
            </a:r>
            <a:r>
              <a:rPr kumimoji="1" lang="en-US" altLang="ko-Kore-KR" b="0" dirty="0"/>
              <a:t>(model, </a:t>
            </a:r>
            <a:r>
              <a:rPr kumimoji="1" lang="en-US" altLang="ko-Kore-KR" b="0" dirty="0" err="1"/>
              <a:t>to_file</a:t>
            </a:r>
            <a:r>
              <a:rPr kumimoji="1" lang="en-US" altLang="ko-Kore-KR" b="0" dirty="0"/>
              <a:t>=</a:t>
            </a:r>
            <a:r>
              <a:rPr kumimoji="1" lang="en-US" altLang="ko-Kore-KR" b="0" dirty="0" err="1"/>
              <a:t>os.path.basename</a:t>
            </a:r>
            <a:r>
              <a:rPr kumimoji="1" lang="en-US" altLang="ko-Kore-KR" b="0" dirty="0"/>
              <a:t>(__file__) + ‘.</a:t>
            </a:r>
            <a:r>
              <a:rPr kumimoji="1" lang="en-US" altLang="ko-Kore-KR" b="0" dirty="0" err="1"/>
              <a:t>png</a:t>
            </a:r>
            <a:r>
              <a:rPr kumimoji="1" lang="en-US" altLang="ko-Kore-KR" b="0" dirty="0"/>
              <a:t>’, </a:t>
            </a:r>
            <a:r>
              <a:rPr kumimoji="1" lang="en-US" altLang="ko-Kore-KR" b="0" dirty="0" err="1"/>
              <a:t>show_shapes</a:t>
            </a:r>
            <a:r>
              <a:rPr kumimoji="1" lang="en-US" altLang="ko-Kore-KR" b="0" dirty="0"/>
              <a:t>=True)</a:t>
            </a:r>
            <a:endParaRPr kumimoji="1" lang="ko-Kore-KR" altLang="en-US" b="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FAA627C-F438-F647-8A92-7550A4F646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5900" y="2879435"/>
            <a:ext cx="8039100" cy="5927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460389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D57ED5-5344-F245-914B-417A803AF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lab 12 : </a:t>
            </a:r>
            <a:r>
              <a:rPr kumimoji="1" lang="en-US" altLang="ko-Kore-KR" dirty="0" err="1"/>
              <a:t>RNN_hello_char</a:t>
            </a:r>
            <a:endParaRPr kumimoji="1" lang="ko-Kore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9FF5EA4-18CD-6B4A-A2A3-2D0841EF56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b="0" dirty="0"/>
              <a:t>predictions = </a:t>
            </a:r>
            <a:r>
              <a:rPr kumimoji="1" lang="en-US" altLang="ko-Kore-KR" b="0" dirty="0" err="1"/>
              <a:t>model.predict</a:t>
            </a:r>
            <a:r>
              <a:rPr kumimoji="1" lang="en-US" altLang="ko-Kore-KR" b="0" dirty="0"/>
              <a:t>(x, verbose=0)</a:t>
            </a:r>
          </a:p>
          <a:p>
            <a:r>
              <a:rPr kumimoji="1" lang="en-US" altLang="ko-Kore-KR" b="0" dirty="0"/>
              <a:t>for I, prediction in enumerate(predictions):</a:t>
            </a:r>
          </a:p>
          <a:p>
            <a:pPr marL="444499" lvl="1" indent="0">
              <a:buNone/>
            </a:pPr>
            <a:r>
              <a:rPr kumimoji="1" lang="en-US" altLang="ko-Kore-KR" b="0" dirty="0"/>
              <a:t>			print(prediction)</a:t>
            </a:r>
          </a:p>
          <a:p>
            <a:pPr marL="444499" lvl="1" indent="0">
              <a:buNone/>
            </a:pPr>
            <a:r>
              <a:rPr kumimoji="1" lang="en-US" altLang="ko-Kore-KR" b="0" dirty="0"/>
              <a:t>			</a:t>
            </a:r>
            <a:r>
              <a:rPr kumimoji="1" lang="en-US" altLang="ko-Kore-KR" b="0" dirty="0" err="1"/>
              <a:t>x_index</a:t>
            </a:r>
            <a:r>
              <a:rPr kumimoji="1" lang="en-US" altLang="ko-Kore-KR" b="0" dirty="0"/>
              <a:t> = </a:t>
            </a:r>
            <a:r>
              <a:rPr kumimoji="1" lang="en-US" altLang="ko-Kore-KR" b="0" dirty="0" err="1"/>
              <a:t>np.argmax</a:t>
            </a:r>
            <a:r>
              <a:rPr kumimoji="1" lang="en-US" altLang="ko-Kore-KR" b="0" dirty="0"/>
              <a:t>(x[</a:t>
            </a:r>
            <a:r>
              <a:rPr kumimoji="1" lang="en-US" altLang="ko-Kore-KR" b="0" dirty="0" err="1"/>
              <a:t>i</a:t>
            </a:r>
            <a:r>
              <a:rPr kumimoji="1" lang="en-US" altLang="ko-Kore-KR" b="0" dirty="0"/>
              <a:t>], axis=1)</a:t>
            </a:r>
          </a:p>
          <a:p>
            <a:pPr marL="444499" lvl="1" indent="0">
              <a:buNone/>
            </a:pPr>
            <a:r>
              <a:rPr kumimoji="1" lang="en-US" altLang="ko-Kore-KR" b="0" dirty="0"/>
              <a:t>			</a:t>
            </a:r>
            <a:r>
              <a:rPr kumimoji="1" lang="en-US" altLang="ko-Kore-KR" b="0" dirty="0" err="1"/>
              <a:t>x_str</a:t>
            </a:r>
            <a:r>
              <a:rPr kumimoji="1" lang="en-US" altLang="ko-Kore-KR" b="0" dirty="0"/>
              <a:t> = [</a:t>
            </a:r>
            <a:r>
              <a:rPr kumimoji="1" lang="en-US" altLang="ko-Kore-KR" b="0" dirty="0" err="1"/>
              <a:t>char_set</a:t>
            </a:r>
            <a:r>
              <a:rPr kumimoji="1" lang="en-US" altLang="ko-Kore-KR" b="0" dirty="0"/>
              <a:t>[j] for j in </a:t>
            </a:r>
            <a:r>
              <a:rPr kumimoji="1" lang="en-US" altLang="ko-Kore-KR" b="0" dirty="0" err="1"/>
              <a:t>x_index</a:t>
            </a:r>
            <a:r>
              <a:rPr kumimoji="1" lang="en-US" altLang="ko-Kore-KR" b="0" dirty="0"/>
              <a:t>]</a:t>
            </a:r>
          </a:p>
          <a:p>
            <a:pPr marL="444499" lvl="1" indent="0">
              <a:buNone/>
            </a:pPr>
            <a:r>
              <a:rPr kumimoji="1" lang="en-US" altLang="ko-Kore-KR" b="0" dirty="0"/>
              <a:t>			print(</a:t>
            </a:r>
            <a:r>
              <a:rPr kumimoji="1" lang="en-US" altLang="ko-Kore-KR" b="0" dirty="0" err="1"/>
              <a:t>x_index</a:t>
            </a:r>
            <a:r>
              <a:rPr kumimoji="1" lang="en-US" altLang="ko-Kore-KR" b="0" dirty="0"/>
              <a:t>, ‘’.join(</a:t>
            </a:r>
            <a:r>
              <a:rPr kumimoji="1" lang="en-US" altLang="ko-Kore-KR" b="0" dirty="0" err="1"/>
              <a:t>x_str</a:t>
            </a:r>
            <a:r>
              <a:rPr kumimoji="1" lang="en-US" altLang="ko-Kore-KR" b="0" dirty="0"/>
              <a:t>))</a:t>
            </a:r>
          </a:p>
          <a:p>
            <a:pPr marL="444499" lvl="1" indent="0">
              <a:buNone/>
            </a:pPr>
            <a:endParaRPr kumimoji="1" lang="en-US" altLang="ko-Kore-KR" b="0" dirty="0"/>
          </a:p>
          <a:p>
            <a:pPr marL="444499" lvl="1" indent="0">
              <a:buNone/>
            </a:pPr>
            <a:r>
              <a:rPr kumimoji="1" lang="en-US" altLang="ko-Kore-KR" b="0" dirty="0"/>
              <a:t>			index = </a:t>
            </a:r>
            <a:r>
              <a:rPr kumimoji="1" lang="en-US" altLang="ko-Kore-KR" b="0" dirty="0" err="1"/>
              <a:t>np.argmax</a:t>
            </a:r>
            <a:r>
              <a:rPr kumimoji="1" lang="en-US" altLang="ko-Kore-KR" b="0" dirty="0"/>
              <a:t>(prediction, axis=1)</a:t>
            </a:r>
          </a:p>
          <a:p>
            <a:pPr marL="444499" lvl="1" indent="0">
              <a:buNone/>
            </a:pPr>
            <a:r>
              <a:rPr kumimoji="1" lang="en-US" altLang="ko-Kore-KR" b="0" dirty="0"/>
              <a:t>			result = [</a:t>
            </a:r>
            <a:r>
              <a:rPr kumimoji="1" lang="en-US" altLang="ko-Kore-KR" b="0" dirty="0" err="1"/>
              <a:t>char_set</a:t>
            </a:r>
            <a:r>
              <a:rPr kumimoji="1" lang="en-US" altLang="ko-Kore-KR" b="0" dirty="0"/>
              <a:t>[j] for j in index]</a:t>
            </a:r>
          </a:p>
          <a:p>
            <a:pPr marL="444499" lvl="1" indent="0">
              <a:buNone/>
            </a:pPr>
            <a:r>
              <a:rPr kumimoji="1" lang="en-US" altLang="ko-Kore-KR" b="0" dirty="0"/>
              <a:t>			print(index, ’’.join(result))</a:t>
            </a:r>
            <a:endParaRPr kumimoji="1" lang="ko-Kore-KR" altLang="en-US" b="0" dirty="0"/>
          </a:p>
        </p:txBody>
      </p:sp>
    </p:spTree>
    <p:extLst>
      <p:ext uri="{BB962C8B-B14F-4D97-AF65-F5344CB8AC3E}">
        <p14:creationId xmlns:p14="http://schemas.microsoft.com/office/powerpoint/2010/main" val="684698063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D15FB3-D5BE-7440-A262-328A46D007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lab 12 : </a:t>
            </a:r>
            <a:r>
              <a:rPr kumimoji="1" lang="en-US" altLang="ko-Kore-KR" dirty="0" err="1"/>
              <a:t>RNN_hello_char</a:t>
            </a:r>
            <a:endParaRPr kumimoji="1" lang="ko-Kore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3696E5-04A5-9D46-B16D-B210EFF4A9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/>
              <a:t>epochs=100</a:t>
            </a:r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r>
              <a:rPr kumimoji="1" lang="en-US" altLang="ko-Kore-KR" dirty="0"/>
              <a:t>epochs=500</a:t>
            </a:r>
          </a:p>
          <a:p>
            <a:endParaRPr kumimoji="1" lang="ko-Kore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8A43885-A8DA-174A-8DC6-F1E5CB2102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542" y="2497859"/>
            <a:ext cx="11821708" cy="83358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63EE5F3-D39F-6B4F-B015-B539C3456D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542" y="3713018"/>
            <a:ext cx="4416490" cy="135255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FB1F39F-F4BA-E949-B1A8-DFFD283E2F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762" y="5975906"/>
            <a:ext cx="11315275" cy="70258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AC6D38C-1ACE-7441-9F6F-BA11BF6A3A1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762" y="7188200"/>
            <a:ext cx="4501873" cy="1431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977690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A27DB3-04E6-E247-A906-B5A7A2569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sz="5400" dirty="0" err="1"/>
              <a:t>lec</a:t>
            </a:r>
            <a:r>
              <a:rPr kumimoji="1" lang="en-US" altLang="ko-Kore-KR" sz="5400" dirty="0"/>
              <a:t> 11-1 CNN introduction</a:t>
            </a:r>
            <a:endParaRPr kumimoji="1" lang="ko-Kore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538F6F8-7ADA-9948-9390-494B947639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/>
              <a:t> </a:t>
            </a:r>
            <a:endParaRPr kumimoji="1" lang="ko-Kore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0A112C3-3DDD-4E49-BE70-AB736513E5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241" y="2474955"/>
            <a:ext cx="8953265" cy="4691964"/>
          </a:xfrm>
          <a:prstGeom prst="rect">
            <a:avLst/>
          </a:prstGeom>
        </p:spPr>
      </p:pic>
      <p:pic>
        <p:nvPicPr>
          <p:cNvPr id="7" name="그림 6" descr="그리기이(가) 표시된 사진&#10;&#10;자동 생성된 설명">
            <a:extLst>
              <a:ext uri="{FF2B5EF4-FFF2-40B4-BE49-F238E27FC236}">
                <a16:creationId xmlns:a16="http://schemas.microsoft.com/office/drawing/2014/main" id="{DB223F0A-5B30-7D46-B298-C1B04C812D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2400" y="4876800"/>
            <a:ext cx="4104253" cy="96743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C1B7024-01A1-A048-991D-8BA05F6E6268}"/>
              </a:ext>
            </a:extLst>
          </p:cNvPr>
          <p:cNvSpPr txBox="1"/>
          <p:nvPr/>
        </p:nvSpPr>
        <p:spPr>
          <a:xfrm>
            <a:off x="6639229" y="5759278"/>
            <a:ext cx="3830594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ore-KR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(if stride 1)</a:t>
            </a:r>
            <a:endParaRPr kumimoji="0" lang="ko-Kore-KR" altLang="en-US" sz="3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223762953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30036B-D200-F64D-B78D-D0FBB1716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lab 12 : </a:t>
            </a:r>
            <a:r>
              <a:rPr kumimoji="1" lang="en-US" altLang="ko-Kore-KR" dirty="0" err="1"/>
              <a:t>RNN_hello_char</a:t>
            </a:r>
            <a:r>
              <a:rPr kumimoji="1" lang="en-US" altLang="ko-Kore-KR" dirty="0"/>
              <a:t> (acc 1.0)</a:t>
            </a:r>
            <a:endParaRPr kumimoji="1" lang="ko-Kore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5221C5C-55CE-5B44-870B-14A9229DE5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ko-Kore-KR" b="0" dirty="0" err="1"/>
              <a:t>model.add</a:t>
            </a:r>
            <a:r>
              <a:rPr lang="en" altLang="ko-Kore-KR" b="0" dirty="0"/>
              <a:t>(LSTM(</a:t>
            </a:r>
            <a:r>
              <a:rPr lang="en" altLang="ko-Kore-KR" b="0" dirty="0" err="1"/>
              <a:t>num_classes</a:t>
            </a:r>
            <a:r>
              <a:rPr lang="en" altLang="ko-Kore-KR" b="0" dirty="0"/>
              <a:t>*128, </a:t>
            </a:r>
            <a:r>
              <a:rPr lang="en" altLang="ko-Kore-KR" b="0" dirty="0" err="1"/>
              <a:t>input_shape</a:t>
            </a:r>
            <a:r>
              <a:rPr lang="en" altLang="ko-Kore-KR" b="0" dirty="0"/>
              <a:t>=(timesteps, </a:t>
            </a:r>
            <a:r>
              <a:rPr lang="en" altLang="ko-Kore-KR" b="0" dirty="0" err="1"/>
              <a:t>data_dim</a:t>
            </a:r>
            <a:r>
              <a:rPr lang="en" altLang="ko-Kore-KR" b="0" dirty="0"/>
              <a:t>), </a:t>
            </a:r>
            <a:r>
              <a:rPr lang="en" altLang="ko-Kore-KR" b="0" dirty="0" err="1"/>
              <a:t>return_sequences</a:t>
            </a:r>
            <a:r>
              <a:rPr lang="en" altLang="ko-Kore-KR" b="0" dirty="0"/>
              <a:t>=True))</a:t>
            </a:r>
            <a:br>
              <a:rPr lang="en" altLang="ko-Kore-KR" b="0" dirty="0"/>
            </a:br>
            <a:r>
              <a:rPr lang="en" altLang="ko-Kore-KR" b="0" dirty="0" err="1"/>
              <a:t>model.add</a:t>
            </a:r>
            <a:r>
              <a:rPr lang="en" altLang="ko-Kore-KR" b="0" dirty="0"/>
              <a:t>(LSTM(</a:t>
            </a:r>
            <a:r>
              <a:rPr lang="en" altLang="ko-Kore-KR" b="0" dirty="0" err="1"/>
              <a:t>num_classes</a:t>
            </a:r>
            <a:r>
              <a:rPr lang="en" altLang="ko-Kore-KR" b="0" dirty="0"/>
              <a:t>*64, </a:t>
            </a:r>
            <a:r>
              <a:rPr lang="en" altLang="ko-Kore-KR" b="0" dirty="0" err="1"/>
              <a:t>return_sequences</a:t>
            </a:r>
            <a:r>
              <a:rPr lang="en" altLang="ko-Kore-KR" b="0" dirty="0"/>
              <a:t>=True))</a:t>
            </a:r>
            <a:br>
              <a:rPr lang="en" altLang="ko-Kore-KR" b="0" dirty="0"/>
            </a:br>
            <a:r>
              <a:rPr lang="en" altLang="ko-Kore-KR" b="0" dirty="0" err="1"/>
              <a:t>model.add</a:t>
            </a:r>
            <a:r>
              <a:rPr lang="en" altLang="ko-Kore-KR" b="0" dirty="0"/>
              <a:t>(LSTM(</a:t>
            </a:r>
            <a:r>
              <a:rPr lang="en" altLang="ko-Kore-KR" b="0" dirty="0" err="1"/>
              <a:t>num_classes</a:t>
            </a:r>
            <a:r>
              <a:rPr lang="en" altLang="ko-Kore-KR" b="0" dirty="0"/>
              <a:t>*16, </a:t>
            </a:r>
            <a:r>
              <a:rPr lang="en" altLang="ko-Kore-KR" b="0" dirty="0" err="1"/>
              <a:t>return_sequences</a:t>
            </a:r>
            <a:r>
              <a:rPr lang="en" altLang="ko-Kore-KR" b="0" dirty="0"/>
              <a:t>=True))</a:t>
            </a:r>
            <a:br>
              <a:rPr lang="en" altLang="ko-Kore-KR" b="0" dirty="0"/>
            </a:br>
            <a:r>
              <a:rPr lang="en" altLang="ko-Kore-KR" b="0" dirty="0" err="1"/>
              <a:t>model.add</a:t>
            </a:r>
            <a:r>
              <a:rPr lang="en" altLang="ko-Kore-KR" b="0" dirty="0"/>
              <a:t>(LSTM(</a:t>
            </a:r>
            <a:r>
              <a:rPr lang="en" altLang="ko-Kore-KR" b="0" dirty="0" err="1"/>
              <a:t>num_classes</a:t>
            </a:r>
            <a:r>
              <a:rPr lang="en" altLang="ko-Kore-KR" b="0" dirty="0"/>
              <a:t>*4, </a:t>
            </a:r>
            <a:r>
              <a:rPr lang="en" altLang="ko-Kore-KR" b="0" dirty="0" err="1"/>
              <a:t>return_sequences</a:t>
            </a:r>
            <a:r>
              <a:rPr lang="en" altLang="ko-Kore-KR" b="0" dirty="0"/>
              <a:t>=True))</a:t>
            </a:r>
            <a:br>
              <a:rPr lang="en" altLang="ko-Kore-KR" b="0" dirty="0"/>
            </a:br>
            <a:r>
              <a:rPr lang="en" altLang="ko-Kore-KR" b="0" dirty="0" err="1"/>
              <a:t>model.add</a:t>
            </a:r>
            <a:r>
              <a:rPr lang="en" altLang="ko-Kore-KR" b="0" dirty="0"/>
              <a:t>(</a:t>
            </a:r>
            <a:r>
              <a:rPr lang="en" altLang="ko-Kore-KR" b="0" dirty="0" err="1"/>
              <a:t>TimeDistributed</a:t>
            </a:r>
            <a:r>
              <a:rPr lang="en" altLang="ko-Kore-KR" b="0" dirty="0"/>
              <a:t>(Dense(</a:t>
            </a:r>
            <a:r>
              <a:rPr lang="en" altLang="ko-Kore-KR" b="0" dirty="0" err="1"/>
              <a:t>num_classes</a:t>
            </a:r>
            <a:r>
              <a:rPr lang="en" altLang="ko-Kore-KR" b="0" dirty="0"/>
              <a:t>)))</a:t>
            </a:r>
            <a:br>
              <a:rPr lang="en" altLang="ko-Kore-KR" b="0" dirty="0"/>
            </a:br>
            <a:r>
              <a:rPr lang="en" altLang="ko-Kore-KR" b="0" dirty="0" err="1"/>
              <a:t>model.add</a:t>
            </a:r>
            <a:r>
              <a:rPr lang="en" altLang="ko-Kore-KR" b="0" dirty="0"/>
              <a:t>(Activation('</a:t>
            </a:r>
            <a:r>
              <a:rPr lang="en" altLang="ko-Kore-KR" b="0" dirty="0" err="1"/>
              <a:t>softmax</a:t>
            </a:r>
            <a:r>
              <a:rPr lang="en" altLang="ko-Kore-KR" b="0" dirty="0"/>
              <a:t>'))</a:t>
            </a:r>
            <a:endParaRPr kumimoji="1" lang="ko-Kore-KR" altLang="en-US" b="0" dirty="0"/>
          </a:p>
        </p:txBody>
      </p:sp>
    </p:spTree>
    <p:extLst>
      <p:ext uri="{BB962C8B-B14F-4D97-AF65-F5344CB8AC3E}">
        <p14:creationId xmlns:p14="http://schemas.microsoft.com/office/powerpoint/2010/main" val="255722476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5E7D31-669C-7945-8FB1-BC1556B2D0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lab 12 : </a:t>
            </a:r>
            <a:r>
              <a:rPr kumimoji="1" lang="en-US" altLang="ko-Kore-KR" dirty="0" err="1"/>
              <a:t>RNN_hello_char</a:t>
            </a:r>
            <a:r>
              <a:rPr kumimoji="1" lang="en-US" altLang="ko-Kore-KR" dirty="0"/>
              <a:t> (acc 1.0)</a:t>
            </a:r>
            <a:endParaRPr kumimoji="1" lang="ko-Kore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9985FBB-18A7-FD49-87F0-7CC947C928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/>
              <a:t> </a:t>
            </a:r>
            <a:endParaRPr kumimoji="1" lang="ko-Kore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FA3368E-56CB-8B42-BCEF-D25AF14A1B2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5"/>
          <a:stretch/>
        </p:blipFill>
        <p:spPr>
          <a:xfrm>
            <a:off x="3640395" y="1562100"/>
            <a:ext cx="5724010" cy="7734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274887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B8AA98-EC9D-024D-BF8A-E69E6CD0B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lab 12 : </a:t>
            </a:r>
            <a:r>
              <a:rPr kumimoji="1" lang="en-US" altLang="ko-Kore-KR" dirty="0" err="1"/>
              <a:t>RNN_hello_char</a:t>
            </a:r>
            <a:r>
              <a:rPr kumimoji="1" lang="en-US" altLang="ko-Kore-KR" dirty="0"/>
              <a:t> (acc 1.0)</a:t>
            </a:r>
            <a:endParaRPr kumimoji="1" lang="ko-Kore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2A25E8F-775E-B741-BF90-5D331FD702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/>
              <a:t>epochs=200</a:t>
            </a:r>
            <a:endParaRPr kumimoji="1" lang="ko-Kore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CFC5CBD-24E2-844C-B59F-32137B9078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0" y="2745260"/>
            <a:ext cx="12651032" cy="73934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3FFCCD9-0E7B-DD4B-A3F3-0696C91366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285" y="4303583"/>
            <a:ext cx="4623034" cy="1133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35354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18C42B-885D-DA4A-B89E-935383336C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lab 12 : </a:t>
            </a:r>
            <a:r>
              <a:rPr kumimoji="1" lang="en-US" altLang="ko-Kore-KR" dirty="0" err="1"/>
              <a:t>RNN_hello_char</a:t>
            </a:r>
            <a:r>
              <a:rPr kumimoji="1" lang="en-US" altLang="ko-Kore-KR" dirty="0"/>
              <a:t> (acc 1.0)</a:t>
            </a:r>
            <a:endParaRPr kumimoji="1" lang="ko-Kore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0CD955D-6618-E944-ADB2-1617501A06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/>
              <a:t>loss</a:t>
            </a: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96A9712-55C8-334A-BC09-6BAB6BE195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6585" y="1772593"/>
            <a:ext cx="9542334" cy="7160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857279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BCD7D3-9EDF-DB49-95F9-C685807E8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sz="4800" dirty="0" err="1"/>
              <a:t>lec</a:t>
            </a:r>
            <a:r>
              <a:rPr kumimoji="1" lang="en-US" altLang="ko-Kore-KR" sz="4800" dirty="0"/>
              <a:t> 11-1 CNN introduction</a:t>
            </a:r>
            <a:endParaRPr kumimoji="1" lang="ko-Kore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BF5F3BC-891E-2E43-9994-328DCF1E17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/>
              <a:t> </a:t>
            </a:r>
            <a:endParaRPr kumimoji="1" lang="ko-Kore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E29B530-0135-4746-9F55-9120F9C18B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100" y="2821974"/>
            <a:ext cx="12320092" cy="4888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821352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1A318B-F2E6-4349-B3FE-09EBCFFD4E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sz="5400" dirty="0" err="1"/>
              <a:t>lec</a:t>
            </a:r>
            <a:r>
              <a:rPr kumimoji="1" lang="en-US" altLang="ko-Kore-KR" sz="5400" dirty="0"/>
              <a:t> 11-1 CNN introduction</a:t>
            </a:r>
            <a:endParaRPr kumimoji="1" lang="ko-Kore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20E8103-D904-974E-A022-7709A4B0C9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/>
              <a:t> </a:t>
            </a:r>
            <a:endParaRPr kumimoji="1" lang="ko-Kore-KR" altLang="en-US" dirty="0"/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1DEB618E-1F1E-6445-9A69-67299F1625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372" y="2220612"/>
            <a:ext cx="11472156" cy="597088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81652DC-7E08-0347-B39D-5088F1BB60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4149" y="6803000"/>
            <a:ext cx="6425342" cy="2047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991616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978A5A-1B29-5E49-BCDA-D9D2680730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sz="4800" dirty="0" err="1"/>
              <a:t>lec</a:t>
            </a:r>
            <a:r>
              <a:rPr kumimoji="1" lang="en-US" altLang="ko-Kore-KR" sz="4800" dirty="0"/>
              <a:t> 11-1 CNN introduction</a:t>
            </a:r>
            <a:endParaRPr kumimoji="1" lang="ko-Kore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0B9E12B-AAE2-764B-84D7-88A56AB176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/>
              <a:t> </a:t>
            </a:r>
            <a:endParaRPr kumimoji="1" lang="ko-Kore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CB5CCA4-ED10-3541-9474-D3C7791BFA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1292" y="3621024"/>
            <a:ext cx="7233508" cy="5102846"/>
          </a:xfrm>
          <a:prstGeom prst="rect">
            <a:avLst/>
          </a:prstGeom>
        </p:spPr>
      </p:pic>
      <p:pic>
        <p:nvPicPr>
          <p:cNvPr id="7" name="그림 6" descr="건물, 표지판이(가) 표시된 사진&#10;&#10;자동 생성된 설명">
            <a:extLst>
              <a:ext uri="{FF2B5EF4-FFF2-40B4-BE49-F238E27FC236}">
                <a16:creationId xmlns:a16="http://schemas.microsoft.com/office/drawing/2014/main" id="{A6B4C6C3-A470-F44D-A14F-DC54B19079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902" y="2216965"/>
            <a:ext cx="4505840" cy="5319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233903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FE7CEE-F372-B44C-952B-F54E065E8A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sz="5400" dirty="0" err="1"/>
              <a:t>lec</a:t>
            </a:r>
            <a:r>
              <a:rPr kumimoji="1" lang="en-US" altLang="ko-Kore-KR" sz="5400" dirty="0"/>
              <a:t> 11-1 </a:t>
            </a:r>
            <a:r>
              <a:rPr kumimoji="1" lang="en-US" altLang="ko-Kore-KR" sz="5400"/>
              <a:t>CNN introduction</a:t>
            </a:r>
            <a:endParaRPr kumimoji="1" lang="ko-Kore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F329258-535F-C642-BCF1-0B18B8A8EE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/>
              <a:t> </a:t>
            </a:r>
            <a:endParaRPr kumimoji="1" lang="ko-Kore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62B4B66-E471-A840-95F3-B26DA87AB6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383" y="1862436"/>
            <a:ext cx="10875291" cy="6329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051640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8949BC-9894-FA47-A36E-55E6D33828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 err="1"/>
              <a:t>lec</a:t>
            </a:r>
            <a:r>
              <a:rPr kumimoji="1" lang="en-US" altLang="ko-Kore-KR" dirty="0"/>
              <a:t> 11-2 Max Pooling and others</a:t>
            </a:r>
            <a:endParaRPr kumimoji="1" lang="ko-Kore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8219F22-C6BE-084F-AD69-C4D69BEF07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/>
              <a:t> </a:t>
            </a:r>
            <a:endParaRPr kumimoji="1" lang="ko-Kore-KR" altLang="en-US" dirty="0"/>
          </a:p>
        </p:txBody>
      </p:sp>
      <p:pic>
        <p:nvPicPr>
          <p:cNvPr id="5" name="그림 4" descr="실내, 사진, 테이블, 방이(가) 표시된 사진&#10;&#10;자동 생성된 설명">
            <a:extLst>
              <a:ext uri="{FF2B5EF4-FFF2-40B4-BE49-F238E27FC236}">
                <a16:creationId xmlns:a16="http://schemas.microsoft.com/office/drawing/2014/main" id="{FDA2B40D-9BB1-A340-A987-83DDD4AA0F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9131" y="1817677"/>
            <a:ext cx="8706538" cy="693340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A05AE43-3DE6-A748-87B3-42B528AB19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2400" y="7795880"/>
            <a:ext cx="3420248" cy="526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907760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49A0D2-F91E-EA40-852C-E5AAF0ACC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 err="1"/>
              <a:t>lec</a:t>
            </a:r>
            <a:r>
              <a:rPr kumimoji="1" lang="en-US" altLang="ko-Kore-KR" dirty="0"/>
              <a:t> 11-2 Max Pooling and others</a:t>
            </a:r>
            <a:endParaRPr kumimoji="1" lang="ko-Kore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93ABCE6-A8D6-AF46-B7EE-79B15C117E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/>
              <a:t> </a:t>
            </a:r>
            <a:endParaRPr kumimoji="1" lang="ko-Kore-KR" altLang="en-US" dirty="0"/>
          </a:p>
        </p:txBody>
      </p:sp>
      <p:pic>
        <p:nvPicPr>
          <p:cNvPr id="5" name="그림 4" descr="시계이(가) 표시된 사진&#10;&#10;자동 생성된 설명">
            <a:extLst>
              <a:ext uri="{FF2B5EF4-FFF2-40B4-BE49-F238E27FC236}">
                <a16:creationId xmlns:a16="http://schemas.microsoft.com/office/drawing/2014/main" id="{2E0F2E2C-2FAB-3440-8BBF-65B4C2F841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7824" y="1822450"/>
            <a:ext cx="10767818" cy="6369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47302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18694</TotalTime>
  <Words>1757</Words>
  <Application>Microsoft Macintosh PowerPoint</Application>
  <PresentationFormat>사용자 지정</PresentationFormat>
  <Paragraphs>184</Paragraphs>
  <Slides>33</Slides>
  <Notes>22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43" baseType="lpstr">
      <vt:lpstr>맑은 고딕</vt:lpstr>
      <vt:lpstr>Arial</vt:lpstr>
      <vt:lpstr>Helvetica</vt:lpstr>
      <vt:lpstr>Helvetica Neue</vt:lpstr>
      <vt:lpstr>Helvetica Neue Light</vt:lpstr>
      <vt:lpstr>Helvetica Neue Medium</vt:lpstr>
      <vt:lpstr>Helvetica Neue Thin</vt:lpstr>
      <vt:lpstr>Times New Roman</vt:lpstr>
      <vt:lpstr>Trebuchet MS</vt:lpstr>
      <vt:lpstr>White</vt:lpstr>
      <vt:lpstr>모두를 위한 딥러닝</vt:lpstr>
      <vt:lpstr>lec 11-1 CNN introduction</vt:lpstr>
      <vt:lpstr>lec 11-1 CNN introduction</vt:lpstr>
      <vt:lpstr>lec 11-1 CNN introduction</vt:lpstr>
      <vt:lpstr>lec 11-1 CNN introduction</vt:lpstr>
      <vt:lpstr>lec 11-1 CNN introduction</vt:lpstr>
      <vt:lpstr>lec 11-1 CNN introduction</vt:lpstr>
      <vt:lpstr>lec 11-2 Max Pooling and others</vt:lpstr>
      <vt:lpstr>lec 11-2 Max Pooling and others</vt:lpstr>
      <vt:lpstr>lec 11-2 Max Pooling and others</vt:lpstr>
      <vt:lpstr>lec 12 RNN</vt:lpstr>
      <vt:lpstr>lec 12 RNN</vt:lpstr>
      <vt:lpstr>lec 12 RNN</vt:lpstr>
      <vt:lpstr>lec 12 RNN</vt:lpstr>
      <vt:lpstr>lec 12 RNN</vt:lpstr>
      <vt:lpstr>lec 12 RNN</vt:lpstr>
      <vt:lpstr>lec 12 RNN</vt:lpstr>
      <vt:lpstr>lab 11, 12</vt:lpstr>
      <vt:lpstr>lab 11 : CNN_MNIST</vt:lpstr>
      <vt:lpstr>lab 11 : CNN_MNIST</vt:lpstr>
      <vt:lpstr>lab 11 : CNN_MNIST</vt:lpstr>
      <vt:lpstr>lab 11 : CNN_MNIST</vt:lpstr>
      <vt:lpstr>lab 11 : CNN_MNIST</vt:lpstr>
      <vt:lpstr>lab 12 : RNN_hello_char</vt:lpstr>
      <vt:lpstr>lab 12 : RNN_hello_char</vt:lpstr>
      <vt:lpstr>lab 12 : RNN_hello_char</vt:lpstr>
      <vt:lpstr>lab 12 : RNN_hello_char</vt:lpstr>
      <vt:lpstr>lab 12 : RNN_hello_char</vt:lpstr>
      <vt:lpstr>lab 12 : RNN_hello_char</vt:lpstr>
      <vt:lpstr>lab 12 : RNN_hello_char (acc 1.0)</vt:lpstr>
      <vt:lpstr>lab 12 : RNN_hello_char (acc 1.0)</vt:lpstr>
      <vt:lpstr>lab 12 : RNN_hello_char (acc 1.0)</vt:lpstr>
      <vt:lpstr>lab 12 : RNN_hello_char (acc 1.0)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MIMO (Multi-input Multi-output)</dc:title>
  <dc:creator>youngjae</dc:creator>
  <cp:lastModifiedBy>차영조</cp:lastModifiedBy>
  <cp:revision>531</cp:revision>
  <cp:lastPrinted>2020-07-22T05:44:20Z</cp:lastPrinted>
  <dcterms:modified xsi:type="dcterms:W3CDTF">2020-08-14T03:58:36Z</dcterms:modified>
</cp:coreProperties>
</file>